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robst Miller" initials="SPM" lastIdx="3" clrIdx="0">
    <p:extLst>
      <p:ext uri="{19B8F6BF-5375-455C-9EA6-DF929625EA0E}">
        <p15:presenceInfo xmlns:p15="http://schemas.microsoft.com/office/powerpoint/2012/main" userId="S-1-5-21-1919623519-3801086093-3975678671-1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2A"/>
    <a:srgbClr val="525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78920" autoAdjust="0"/>
  </p:normalViewPr>
  <p:slideViewPr>
    <p:cSldViewPr snapToGrid="0">
      <p:cViewPr varScale="1">
        <p:scale>
          <a:sx n="86" d="100"/>
          <a:sy n="86" d="100"/>
        </p:scale>
        <p:origin x="4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E8C110-6095-4E6E-BB10-3702A6C0B31F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86BC809-3E8C-402A-B7A1-29BFEBF8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10E3-FA71-46F0-BE65-9A612617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353" y="2884514"/>
            <a:ext cx="4826402" cy="1133010"/>
          </a:xfrm>
        </p:spPr>
        <p:txBody>
          <a:bodyPr anchor="ctr"/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3CBA-B405-47D5-95E8-3E276DF9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40" y="475227"/>
            <a:ext cx="3527306" cy="587141"/>
          </a:xfrm>
        </p:spPr>
        <p:txBody>
          <a:bodyPr anchor="ctr" anchorCtr="0"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6192-B2BC-4A38-A7FA-02919423E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923" y="1567468"/>
            <a:ext cx="7259518" cy="5305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756CD-83D5-42C7-957F-5D8932858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309813"/>
            <a:ext cx="4789048" cy="45674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228600">
              <a:buFont typeface="Arial" panose="020B0604020202020204" pitchFamily="34" charset="0"/>
              <a:buChar char="▫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8513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28600"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82D31-EC07-425E-8AE1-8A33F685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7"/>
            <a:ext cx="3670367" cy="72681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52545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D9DBA8-081D-4543-B12D-F2EB7B45C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567468"/>
            <a:ext cx="1267635" cy="74234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8962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AA35E-8374-462F-A6A2-F1BE3E71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574" y="136525"/>
            <a:ext cx="4804913" cy="475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9E7A-2E9A-41F9-9DB7-B3B6D9B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3CB2-33A0-4312-87E5-F8DE49D82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FC29-6986-4B29-88B6-9BC8A2410E0C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6F03-CB0C-429B-B1AD-7D8CA223D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C4A4-A9D0-4CC5-A8DC-76945C4F2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09DE-9738-4624-AA6D-F2557ECB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A7412-4912-4D2B-8283-BBCA72D85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</p:spTree>
    <p:extLst>
      <p:ext uri="{BB962C8B-B14F-4D97-AF65-F5344CB8AC3E}">
        <p14:creationId xmlns:p14="http://schemas.microsoft.com/office/powerpoint/2010/main" val="36005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D2B480-8735-4F18-9B4A-9F862972B0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13676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Recommended PPE:</a:t>
            </a:r>
          </a:p>
          <a:p>
            <a:pPr lvl="1"/>
            <a:r>
              <a:rPr lang="en-US" dirty="0"/>
              <a:t>Steel toe boots</a:t>
            </a:r>
          </a:p>
          <a:p>
            <a:pPr lvl="1"/>
            <a:r>
              <a:rPr lang="en-US" dirty="0"/>
              <a:t>Earplugs</a:t>
            </a:r>
          </a:p>
          <a:p>
            <a:r>
              <a:rPr lang="en-US" dirty="0"/>
              <a:t>Suggested PPE:</a:t>
            </a:r>
          </a:p>
          <a:p>
            <a:pPr lvl="1"/>
            <a:r>
              <a:rPr lang="en-US" dirty="0"/>
              <a:t>Bump caps</a:t>
            </a:r>
          </a:p>
          <a:p>
            <a:pPr lvl="1"/>
            <a:r>
              <a:rPr lang="en-US" dirty="0"/>
              <a:t>Dust masks</a:t>
            </a:r>
          </a:p>
          <a:p>
            <a:pPr lvl="1"/>
            <a:r>
              <a:rPr lang="en-US" dirty="0"/>
              <a:t>Knee pads</a:t>
            </a:r>
          </a:p>
          <a:p>
            <a:pPr lvl="1"/>
            <a:r>
              <a:rPr lang="en-US" dirty="0"/>
              <a:t>Safety glasses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Put on your personal protective equipment (PPE).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98201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lvl="0"/>
            <a:r>
              <a:rPr lang="en-US" dirty="0"/>
              <a:t>Eating</a:t>
            </a:r>
          </a:p>
          <a:p>
            <a:pPr lvl="0"/>
            <a:r>
              <a:rPr lang="en-US" dirty="0"/>
              <a:t>Drinking</a:t>
            </a:r>
          </a:p>
          <a:p>
            <a:pPr lvl="0"/>
            <a:r>
              <a:rPr lang="en-US" dirty="0"/>
              <a:t>Sleeping</a:t>
            </a:r>
          </a:p>
          <a:p>
            <a:pPr lvl="0"/>
            <a:r>
              <a:rPr lang="en-US" dirty="0"/>
              <a:t>Occasional fighting, especially after weaning</a:t>
            </a:r>
          </a:p>
          <a:p>
            <a:pPr lvl="1"/>
            <a:r>
              <a:rPr lang="en-US" dirty="0"/>
              <a:t>Always carry a sort board to separate aggressive </a:t>
            </a:r>
            <a:r>
              <a:rPr lang="en-US" dirty="0" err="1"/>
              <a:t>sows.</a:t>
            </a:r>
            <a:endParaRPr lang="en-US" dirty="0"/>
          </a:p>
          <a:p>
            <a:pPr lvl="1"/>
            <a:r>
              <a:rPr lang="en-US" dirty="0"/>
              <a:t>If you cannot safely separate the sows, back away and let them fight it out.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Recognize normal sow behavior.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69E1FE-42DA-4CDF-A2CD-B2868A8DC1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1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87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lvl="0"/>
            <a:r>
              <a:rPr lang="en-US" dirty="0"/>
              <a:t>Walk calmly through the sows to observe or chore.</a:t>
            </a:r>
          </a:p>
          <a:p>
            <a:pPr lvl="0"/>
            <a:r>
              <a:rPr lang="en-US" dirty="0"/>
              <a:t>Respect the flight zones of individual sows as well as the flight zone of the herd.</a:t>
            </a:r>
          </a:p>
          <a:p>
            <a:pPr lvl="0"/>
            <a:r>
              <a:rPr lang="en-US" dirty="0"/>
              <a:t>Use minimal noise and only when necessary.</a:t>
            </a:r>
          </a:p>
          <a:p>
            <a:pPr lvl="0"/>
            <a:r>
              <a:rPr lang="en-US" dirty="0"/>
              <a:t>Communicate your presence with gentle touch. </a:t>
            </a:r>
          </a:p>
          <a:p>
            <a:pPr lvl="0"/>
            <a:r>
              <a:rPr lang="en-US" dirty="0"/>
              <a:t>Bend the knees to squat, don’t bend at the waist.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Calmly and quietly interact with sows regularly.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7319EC-F28B-4F15-BB8D-158E629D9C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1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22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lvl="0"/>
            <a:r>
              <a:rPr lang="en-US" dirty="0"/>
              <a:t>Use a sort board.</a:t>
            </a:r>
          </a:p>
          <a:p>
            <a:pPr lvl="0"/>
            <a:r>
              <a:rPr lang="en-US" dirty="0"/>
              <a:t>Have an escape route.</a:t>
            </a:r>
          </a:p>
          <a:p>
            <a:pPr lvl="0"/>
            <a:r>
              <a:rPr lang="en-US" dirty="0"/>
              <a:t>If sows are fighting, it might be possible to separate them if aggressive intention has just started. </a:t>
            </a:r>
          </a:p>
          <a:p>
            <a:pPr lvl="1"/>
            <a:r>
              <a:rPr lang="en-US" dirty="0"/>
              <a:t>If necessary, let them fight it out to stay safe.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Observe freshly weaned sows regularly and monitor for fighting.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54405F7-B431-4281-8569-2768D14622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11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79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42874" y="2167572"/>
            <a:ext cx="4789048" cy="469042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Do a head to tail observation of every sow and look for clinical signs that are abnormal.</a:t>
            </a:r>
          </a:p>
          <a:p>
            <a:pPr lvl="1"/>
            <a:r>
              <a:rPr lang="en-US" dirty="0"/>
              <a:t>Lethargic</a:t>
            </a:r>
          </a:p>
          <a:p>
            <a:pPr lvl="1"/>
            <a:r>
              <a:rPr lang="en-US" dirty="0"/>
              <a:t>Feverish</a:t>
            </a:r>
          </a:p>
          <a:p>
            <a:pPr lvl="1"/>
            <a:r>
              <a:rPr lang="en-US" dirty="0"/>
              <a:t>Thin</a:t>
            </a:r>
          </a:p>
          <a:p>
            <a:pPr lvl="1"/>
            <a:r>
              <a:rPr lang="en-US" dirty="0"/>
              <a:t>Lame</a:t>
            </a:r>
          </a:p>
          <a:p>
            <a:pPr lvl="1"/>
            <a:r>
              <a:rPr lang="en-US" dirty="0"/>
              <a:t>Off-feed</a:t>
            </a:r>
          </a:p>
          <a:p>
            <a:pPr lvl="1"/>
            <a:r>
              <a:rPr lang="en-US" dirty="0"/>
              <a:t>Other</a:t>
            </a:r>
          </a:p>
          <a:p>
            <a:pPr lvl="0"/>
            <a:r>
              <a:rPr lang="en-US" dirty="0"/>
              <a:t>Avoid slip and trip hazards.</a:t>
            </a:r>
          </a:p>
          <a:p>
            <a:pPr lvl="1"/>
            <a:r>
              <a:rPr lang="en-US" dirty="0"/>
              <a:t>Bodily fluids</a:t>
            </a:r>
          </a:p>
          <a:p>
            <a:pPr lvl="1"/>
            <a:r>
              <a:rPr lang="en-US" dirty="0"/>
              <a:t>Feces</a:t>
            </a:r>
          </a:p>
          <a:p>
            <a:pPr lvl="1"/>
            <a:r>
              <a:rPr lang="en-US" dirty="0"/>
              <a:t>Damaged flooring</a:t>
            </a:r>
          </a:p>
          <a:p>
            <a:pPr lvl="0"/>
            <a:r>
              <a:rPr lang="en-US" dirty="0"/>
              <a:t>Handle needles safely between use.</a:t>
            </a:r>
          </a:p>
          <a:p>
            <a:pPr lvl="1"/>
            <a:r>
              <a:rPr lang="en-US" dirty="0"/>
              <a:t>Never carry uncapped needles in your pocket.</a:t>
            </a:r>
          </a:p>
          <a:p>
            <a:pPr lvl="1"/>
            <a:r>
              <a:rPr lang="en-US" dirty="0"/>
              <a:t>Always use pliers to recap needles.</a:t>
            </a:r>
          </a:p>
          <a:p>
            <a:pPr lvl="1"/>
            <a:r>
              <a:rPr lang="en-US" dirty="0"/>
              <a:t>Always dispose of used, bent, burred, or dirty needles in designated sharps containers.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Identify and treat sick </a:t>
            </a:r>
            <a:r>
              <a:rPr lang="en-US" sz="1700" dirty="0" err="1"/>
              <a:t>sows.</a:t>
            </a:r>
            <a:endParaRPr lang="en-US" sz="17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D6DF4C1-BEC4-4F1E-91B4-9846528513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37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Ultrasound according to your farm’s protocol.</a:t>
            </a:r>
          </a:p>
          <a:p>
            <a:pPr lvl="0"/>
            <a:r>
              <a:rPr lang="en-US" dirty="0"/>
              <a:t>Conduct weekly walk-throughs to visually confirm pregnancy in sows 60+ days pregnant.</a:t>
            </a:r>
          </a:p>
          <a:p>
            <a:pPr lvl="0"/>
            <a:r>
              <a:rPr lang="en-US" dirty="0"/>
              <a:t>Do not perform ultrasounds if a boar is in the pen and you are alone.</a:t>
            </a:r>
          </a:p>
          <a:p>
            <a:pPr lvl="0"/>
            <a:r>
              <a:rPr lang="en-US" dirty="0"/>
              <a:t>Remain aware of the behavior of other females in the pen.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Follow your farm’s protocol for the timing of pregnancy confirmation.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6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A6E50EB-475A-4C8F-BF4B-22D8FB403B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r="11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62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Prepare the path of movement before sorting.</a:t>
            </a:r>
          </a:p>
          <a:p>
            <a:pPr lvl="0"/>
            <a:r>
              <a:rPr lang="en-US" dirty="0"/>
              <a:t>Enter the pen with a coworker, each with a sort board.</a:t>
            </a:r>
          </a:p>
          <a:p>
            <a:pPr lvl="0"/>
            <a:r>
              <a:rPr lang="en-US" dirty="0"/>
              <a:t>Keep a slight bend to the knees while in the pen.</a:t>
            </a:r>
          </a:p>
          <a:p>
            <a:pPr lvl="0"/>
            <a:r>
              <a:rPr lang="en-US" dirty="0"/>
              <a:t>Use the sort board to separate the sow and encourage forward movement to her destination.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Sort sows out when needed for special treatment or movement.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CB87F9-A53E-4D0F-A5DF-486143E288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r="11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855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Sow Housing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center of the ear is the correct placement for the tag.</a:t>
            </a:r>
          </a:p>
          <a:p>
            <a:pPr lvl="1"/>
            <a:r>
              <a:rPr lang="en-US" dirty="0"/>
              <a:t>Improper placement increases the risk of the tag being pulled out,</a:t>
            </a:r>
          </a:p>
          <a:p>
            <a:pPr lvl="0"/>
            <a:r>
              <a:rPr lang="en-US" dirty="0"/>
              <a:t>If using a snare</a:t>
            </a:r>
          </a:p>
          <a:p>
            <a:pPr lvl="1"/>
            <a:r>
              <a:rPr lang="en-US" dirty="0"/>
              <a:t>Snare behind the canines.</a:t>
            </a:r>
          </a:p>
          <a:p>
            <a:pPr lvl="1"/>
            <a:r>
              <a:rPr lang="en-US" dirty="0"/>
              <a:t>Release the snare careful to prevent injury</a:t>
            </a:r>
            <a:r>
              <a:rPr lang="en-US" sz="1100" dirty="0"/>
              <a:t>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Tag gilts prior to entry to a group according to your farm’s protocol.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8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46E007D-596B-4A08-901D-DD1AC9A3A7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23889"/>
          <a:stretch/>
        </p:blipFill>
        <p:spPr>
          <a:xfrm>
            <a:off x="4937760" y="1567468"/>
            <a:ext cx="7259518" cy="5305321"/>
          </a:xfrm>
        </p:spPr>
      </p:pic>
    </p:spTree>
    <p:extLst>
      <p:ext uri="{BB962C8B-B14F-4D97-AF65-F5344CB8AC3E}">
        <p14:creationId xmlns:p14="http://schemas.microsoft.com/office/powerpoint/2010/main" val="107277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479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Office Theme</vt:lpstr>
      <vt:lpstr>Group Sow Housing</vt:lpstr>
      <vt:lpstr>Group Sow Housing</vt:lpstr>
      <vt:lpstr>Group Sow Housing</vt:lpstr>
      <vt:lpstr>Group Sow Housing</vt:lpstr>
      <vt:lpstr>Group Sow Housing</vt:lpstr>
      <vt:lpstr>Group Sow Housing</vt:lpstr>
      <vt:lpstr>Group Sow Housing</vt:lpstr>
      <vt:lpstr>Group Sow Housing</vt:lpstr>
      <vt:lpstr>Group Sow Housing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Higgins</dc:creator>
  <cp:lastModifiedBy>Brent Reese</cp:lastModifiedBy>
  <cp:revision>51</cp:revision>
  <cp:lastPrinted>2019-01-18T18:40:15Z</cp:lastPrinted>
  <dcterms:created xsi:type="dcterms:W3CDTF">2018-11-29T21:09:34Z</dcterms:created>
  <dcterms:modified xsi:type="dcterms:W3CDTF">2019-02-15T16:02:24Z</dcterms:modified>
</cp:coreProperties>
</file>