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sldIdLst>
    <p:sldId id="259" r:id="rId2"/>
    <p:sldId id="257" r:id="rId3"/>
    <p:sldId id="260" r:id="rId4"/>
    <p:sldId id="261" r:id="rId5"/>
    <p:sldId id="262" r:id="rId6"/>
    <p:sldId id="263" r:id="rId7"/>
    <p:sldId id="264" r:id="rId8"/>
    <p:sldId id="265" r:id="rId9"/>
    <p:sldId id="266" r:id="rId10"/>
  </p:sldIdLst>
  <p:sldSz cx="12192000" cy="6858000"/>
  <p:notesSz cx="7102475" cy="938847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Sarah Probst Miller" initials="SPM" lastIdx="2" clrIdx="0">
    <p:extLst>
      <p:ext uri="{19B8F6BF-5375-455C-9EA6-DF929625EA0E}">
        <p15:presenceInfo xmlns:p15="http://schemas.microsoft.com/office/powerpoint/2012/main" userId="S-1-5-21-1919623519-3801086093-3975678671-1146" providerId="AD"/>
      </p:ext>
    </p:extLst>
  </p:cmAuthor>
  <p:cmAuthor id="2" name="Karen Hoare" initials="KH" lastIdx="1" clrIdx="1">
    <p:extLst>
      <p:ext uri="{19B8F6BF-5375-455C-9EA6-DF929625EA0E}">
        <p15:presenceInfo xmlns:p15="http://schemas.microsoft.com/office/powerpoint/2012/main" userId="S-1-5-21-497448293-280194978-1469997231-9010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8962A"/>
    <a:srgbClr val="52545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986" autoAdjust="0"/>
    <p:restoredTop sz="94712" autoAdjust="0"/>
  </p:normalViewPr>
  <p:slideViewPr>
    <p:cSldViewPr snapToGrid="0">
      <p:cViewPr varScale="1">
        <p:scale>
          <a:sx n="95" d="100"/>
          <a:sy n="95" d="100"/>
        </p:scale>
        <p:origin x="78" y="288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7739" cy="471054"/>
          </a:xfrm>
          <a:prstGeom prst="rect">
            <a:avLst/>
          </a:prstGeom>
        </p:spPr>
        <p:txBody>
          <a:bodyPr vert="horz" lIns="94229" tIns="47114" rIns="94229" bIns="47114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023092" y="0"/>
            <a:ext cx="3077739" cy="471054"/>
          </a:xfrm>
          <a:prstGeom prst="rect">
            <a:avLst/>
          </a:prstGeom>
        </p:spPr>
        <p:txBody>
          <a:bodyPr vert="horz" lIns="94229" tIns="47114" rIns="94229" bIns="47114" rtlCol="0"/>
          <a:lstStyle>
            <a:lvl1pPr algn="r">
              <a:defRPr sz="1200"/>
            </a:lvl1pPr>
          </a:lstStyle>
          <a:p>
            <a:fld id="{1EE8C110-6095-4E6E-BB10-3702A6C0B31F}" type="datetimeFigureOut">
              <a:rPr lang="en-US" smtClean="0"/>
              <a:t>2/15/2019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35013" y="1173163"/>
            <a:ext cx="5632450" cy="31686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4229" tIns="47114" rIns="94229" bIns="47114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10248" y="4518204"/>
            <a:ext cx="5681980" cy="3696712"/>
          </a:xfrm>
          <a:prstGeom prst="rect">
            <a:avLst/>
          </a:prstGeom>
        </p:spPr>
        <p:txBody>
          <a:bodyPr vert="horz" lIns="94229" tIns="47114" rIns="94229" bIns="47114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917422"/>
            <a:ext cx="3077739" cy="471053"/>
          </a:xfrm>
          <a:prstGeom prst="rect">
            <a:avLst/>
          </a:prstGeom>
        </p:spPr>
        <p:txBody>
          <a:bodyPr vert="horz" lIns="94229" tIns="47114" rIns="94229" bIns="47114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023092" y="8917422"/>
            <a:ext cx="3077739" cy="471053"/>
          </a:xfrm>
          <a:prstGeom prst="rect">
            <a:avLst/>
          </a:prstGeom>
        </p:spPr>
        <p:txBody>
          <a:bodyPr vert="horz" lIns="94229" tIns="47114" rIns="94229" bIns="47114" rtlCol="0" anchor="b"/>
          <a:lstStyle>
            <a:lvl1pPr algn="r">
              <a:defRPr sz="1200"/>
            </a:lvl1pPr>
          </a:lstStyle>
          <a:p>
            <a:fld id="{C86BC809-3E8C-402A-B7A1-29BFEBF883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861427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86BC809-3E8C-402A-B7A1-29BFEBF883EC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886618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86BC809-3E8C-402A-B7A1-29BFEBF883EC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812098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86BC809-3E8C-402A-B7A1-29BFEBF883EC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759625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86BC809-3E8C-402A-B7A1-29BFEBF883EC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988724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0D10E3-FA71-46F0-BE65-9A612617785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595353" y="2884514"/>
            <a:ext cx="4826402" cy="1133010"/>
          </a:xfrm>
        </p:spPr>
        <p:txBody>
          <a:bodyPr anchor="ctr"/>
          <a:lstStyle>
            <a:lvl1pPr algn="ctr">
              <a:defRPr sz="4800"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406547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B93CBA-B405-47D5-95E8-3E276DF94B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45940" y="475227"/>
            <a:ext cx="3527306" cy="587141"/>
          </a:xfrm>
        </p:spPr>
        <p:txBody>
          <a:bodyPr anchor="ctr" anchorCtr="0"/>
          <a:lstStyle>
            <a:lvl1pPr>
              <a:defRPr sz="3600"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5D86192-B2BC-4A38-A7FA-02919423E2A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4931923" y="1567468"/>
            <a:ext cx="7259518" cy="5305321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EAE756CD-83D5-42C7-957F-5D89328582CA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42875" y="2309813"/>
            <a:ext cx="4789048" cy="4567436"/>
          </a:xfrm>
        </p:spPr>
        <p:txBody>
          <a:bodyPr/>
          <a:lstStyle>
            <a:lvl1pPr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509588" indent="-228600">
              <a:buFont typeface="Arial" panose="020B0604020202020204" pitchFamily="34" charset="0"/>
              <a:buChar char="▫"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798513" indent="-228600">
              <a:buFont typeface="Wingdings" panose="05000000000000000000" pitchFamily="2" charset="2"/>
              <a:buChar char="§"/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087438" indent="-228600">
              <a:tabLst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376363" indent="-228600"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4D82D31-EC07-425E-8AE1-8A33F6852F6E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1261555" y="1582997"/>
            <a:ext cx="3670367" cy="726816"/>
          </a:xfrm>
        </p:spPr>
        <p:txBody>
          <a:bodyPr anchor="ctr">
            <a:normAutofit/>
          </a:bodyPr>
          <a:lstStyle>
            <a:lvl1pPr marL="0" indent="0">
              <a:buNone/>
              <a:defRPr sz="1800">
                <a:solidFill>
                  <a:srgbClr val="52545C"/>
                </a:solidFill>
                <a:latin typeface="Arial Black" panose="020B0A04020102020204" pitchFamily="34" charset="0"/>
              </a:defRPr>
            </a:lvl1pPr>
          </a:lstStyle>
          <a:p>
            <a:pPr lvl="0"/>
            <a:endParaRPr lang="en-US" dirty="0"/>
          </a:p>
        </p:txBody>
      </p:sp>
      <p:sp>
        <p:nvSpPr>
          <p:cNvPr id="8" name="Text Placeholder 4">
            <a:extLst>
              <a:ext uri="{FF2B5EF4-FFF2-40B4-BE49-F238E27FC236}">
                <a16:creationId xmlns:a16="http://schemas.microsoft.com/office/drawing/2014/main" id="{D8D9DBA8-081D-4543-B12D-F2EB7B45C3A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03964" y="1567468"/>
            <a:ext cx="1267635" cy="742345"/>
          </a:xfrm>
        </p:spPr>
        <p:txBody>
          <a:bodyPr anchor="ctr">
            <a:normAutofit/>
          </a:bodyPr>
          <a:lstStyle>
            <a:lvl1pPr marL="0" indent="0">
              <a:buNone/>
              <a:defRPr sz="2000">
                <a:solidFill>
                  <a:srgbClr val="F8962A"/>
                </a:solidFill>
                <a:latin typeface="Arial Black" panose="020B0A04020102020204" pitchFamily="34" charset="0"/>
              </a:defRPr>
            </a:lvl1pPr>
          </a:lstStyle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040750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 t="-2000" b="-1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66AA35E-8374-462F-A6A2-F1BE3E7108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06574" y="136525"/>
            <a:ext cx="4804913" cy="47595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CB89E7A-2E9A-41F9-9DB7-B3B6D9BF5D8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9603CB2-33A0-4312-87E5-F8DE49D82C0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FBBFC29-6986-4B29-88B6-9BC8A2410E0C}" type="datetimeFigureOut">
              <a:rPr lang="en-US" smtClean="0"/>
              <a:t>2/15/2019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3716F03-CB0C-429B-B1AD-7D8CA223D65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D8FC4A4-A9D0-4CC5-A8DC-76945C4F2B1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9D409DE-9738-4624-AA6D-F2557ECBA8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16229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7" r:id="rId2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2000" kern="1200">
          <a:solidFill>
            <a:schemeClr val="bg1"/>
          </a:solidFill>
          <a:latin typeface="Arial Black" panose="020B0A04020102020204" pitchFamily="34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microsoft.com/office/2007/relationships/hdphoto" Target="../media/hdphoto2.wdp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90EA7412-4912-4D2B-8283-BBCA72D8586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Heat Checking &amp; Breeding</a:t>
            </a:r>
          </a:p>
        </p:txBody>
      </p:sp>
    </p:spTree>
    <p:extLst>
      <p:ext uri="{BB962C8B-B14F-4D97-AF65-F5344CB8AC3E}">
        <p14:creationId xmlns:p14="http://schemas.microsoft.com/office/powerpoint/2010/main" val="360052311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1">
            <a:extLst>
              <a:ext uri="{FF2B5EF4-FFF2-40B4-BE49-F238E27FC236}">
                <a16:creationId xmlns:a16="http://schemas.microsoft.com/office/drawing/2014/main" id="{7DDC7EDE-051A-4501-8000-2043FB4E7B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Heat Checking &amp; Breeding</a:t>
            </a:r>
          </a:p>
        </p:txBody>
      </p:sp>
      <p:pic>
        <p:nvPicPr>
          <p:cNvPr id="3" name="Picture Placeholder 2">
            <a:extLst>
              <a:ext uri="{FF2B5EF4-FFF2-40B4-BE49-F238E27FC236}">
                <a16:creationId xmlns:a16="http://schemas.microsoft.com/office/drawing/2014/main" id="{8ED2B480-8735-4F18-9B4A-9F862972B0D0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676" r="13676"/>
          <a:stretch>
            <a:fillRect/>
          </a:stretch>
        </p:blipFill>
        <p:spPr/>
      </p:pic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353F52E1-E338-4031-A718-E1A14FEE3507}"/>
              </a:ext>
            </a:extLst>
          </p:cNvPr>
          <p:cNvSpPr>
            <a:spLocks noGrp="1"/>
          </p:cNvSpPr>
          <p:nvPr>
            <p:ph type="body" sz="half" idx="11"/>
          </p:nvPr>
        </p:nvSpPr>
        <p:spPr/>
        <p:txBody>
          <a:bodyPr/>
          <a:lstStyle/>
          <a:p>
            <a:r>
              <a:rPr lang="en-US" dirty="0"/>
              <a:t>Recommended PPE:</a:t>
            </a:r>
          </a:p>
          <a:p>
            <a:pPr lvl="1"/>
            <a:r>
              <a:rPr lang="en-US" dirty="0"/>
              <a:t>Steel toe boots</a:t>
            </a:r>
          </a:p>
          <a:p>
            <a:pPr lvl="1"/>
            <a:r>
              <a:rPr lang="en-US" dirty="0"/>
              <a:t>Earplugs</a:t>
            </a:r>
          </a:p>
          <a:p>
            <a:r>
              <a:rPr lang="en-US" dirty="0"/>
              <a:t>Suggested PPE:</a:t>
            </a:r>
          </a:p>
          <a:p>
            <a:pPr lvl="1"/>
            <a:r>
              <a:rPr lang="en-US" dirty="0"/>
              <a:t>Bump caps</a:t>
            </a:r>
          </a:p>
          <a:p>
            <a:pPr lvl="1"/>
            <a:r>
              <a:rPr lang="en-US" dirty="0"/>
              <a:t>Dust masks</a:t>
            </a:r>
          </a:p>
          <a:p>
            <a:pPr lvl="1"/>
            <a:r>
              <a:rPr lang="en-US" dirty="0"/>
              <a:t>Knee pads</a:t>
            </a:r>
          </a:p>
          <a:p>
            <a:pPr lvl="1"/>
            <a:r>
              <a:rPr lang="en-US" dirty="0"/>
              <a:t>Safety glasses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E23F77A6-5D8A-482F-80F2-A98BE6335867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>
            <a:normAutofit fontScale="92500"/>
          </a:bodyPr>
          <a:lstStyle/>
          <a:p>
            <a:r>
              <a:rPr lang="en-US" dirty="0"/>
              <a:t>Put on your personal protective equipment (PPE).</a:t>
            </a:r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B0C0505D-582C-40A0-980A-BD9E2E75770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>
            <a:normAutofit/>
          </a:bodyPr>
          <a:lstStyle/>
          <a:p>
            <a:r>
              <a:rPr lang="en-US" dirty="0"/>
              <a:t>Step 1</a:t>
            </a:r>
          </a:p>
        </p:txBody>
      </p:sp>
    </p:spTree>
    <p:extLst>
      <p:ext uri="{BB962C8B-B14F-4D97-AF65-F5344CB8AC3E}">
        <p14:creationId xmlns:p14="http://schemas.microsoft.com/office/powerpoint/2010/main" val="198201639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39F2E9-5B96-43FD-9CA5-44B79C4CD8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Heat Checking &amp; Breeding</a:t>
            </a:r>
          </a:p>
        </p:txBody>
      </p:sp>
      <p:pic>
        <p:nvPicPr>
          <p:cNvPr id="4" name="Picture Placeholder 3">
            <a:extLst>
              <a:ext uri="{FF2B5EF4-FFF2-40B4-BE49-F238E27FC236}">
                <a16:creationId xmlns:a16="http://schemas.microsoft.com/office/drawing/2014/main" id="{890BC818-2192-4678-8FCB-5E8F0A92D1C6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724" r="13724"/>
          <a:stretch>
            <a:fillRect/>
          </a:stretch>
        </p:blipFill>
        <p:spPr/>
      </p:pic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590D25B4-4628-414A-927E-278B4CD5ADDD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Dispose of all trash immediately after use to eliminate trip hazards.</a:t>
            </a:r>
          </a:p>
          <a:p>
            <a:r>
              <a:rPr lang="en-US" dirty="0"/>
              <a:t>Repair or replace bent gate and stall rods.</a:t>
            </a:r>
          </a:p>
          <a:p>
            <a:r>
              <a:rPr lang="en-US" dirty="0"/>
              <a:t>Clean, dry, and disinfect the breeding row between breed groups to prevent disease spread and eliminate slipping hazards.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64B6B957-D91F-47A4-8F22-4B415B8BE62A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>
            <a:normAutofit fontScale="92500"/>
          </a:bodyPr>
          <a:lstStyle/>
          <a:p>
            <a:r>
              <a:rPr lang="en-US" dirty="0"/>
              <a:t>Conduct routine preparation and maintenance.</a:t>
            </a:r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A35F5A3B-72F0-4F2E-9B24-BFD32BD1AE3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Step 2</a:t>
            </a:r>
          </a:p>
        </p:txBody>
      </p:sp>
    </p:spTree>
    <p:extLst>
      <p:ext uri="{BB962C8B-B14F-4D97-AF65-F5344CB8AC3E}">
        <p14:creationId xmlns:p14="http://schemas.microsoft.com/office/powerpoint/2010/main" val="70633522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39F2E9-5B96-43FD-9CA5-44B79C4CD8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Heat Checking &amp; Breeding</a:t>
            </a:r>
          </a:p>
        </p:txBody>
      </p:sp>
      <p:pic>
        <p:nvPicPr>
          <p:cNvPr id="4" name="Picture Placeholder 3">
            <a:extLst>
              <a:ext uri="{FF2B5EF4-FFF2-40B4-BE49-F238E27FC236}">
                <a16:creationId xmlns:a16="http://schemas.microsoft.com/office/drawing/2014/main" id="{5B2A6E90-CF39-4DC7-B6CF-C92B93E84B1E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4077" r="14077"/>
          <a:stretch>
            <a:fillRect/>
          </a:stretch>
        </p:blipFill>
        <p:spPr/>
      </p:pic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590D25B4-4628-414A-927E-278B4CD5ADDD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Boars should be approximately the same size or only slightly larger than gilts or sows.	</a:t>
            </a:r>
          </a:p>
          <a:p>
            <a:pPr lvl="1"/>
            <a:r>
              <a:rPr lang="en-US" dirty="0"/>
              <a:t>Large boars can injure gilts under their weight.</a:t>
            </a:r>
          </a:p>
          <a:p>
            <a:pPr lvl="0"/>
            <a:r>
              <a:rPr lang="en-US" dirty="0"/>
              <a:t>Boars should not be too old.</a:t>
            </a:r>
          </a:p>
          <a:p>
            <a:pPr lvl="1"/>
            <a:r>
              <a:rPr lang="en-US" dirty="0"/>
              <a:t>Older boars can be more aggressive, or unpredictable, and have long tusks.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F55F7A1B-3C12-41EC-8869-2D76CE5365BD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dirty="0"/>
              <a:t>Choose the right boar for heat\h checking in pens.</a:t>
            </a:r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68A08D7A-A298-4FF6-9998-0BF15408F51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Step 3</a:t>
            </a:r>
          </a:p>
        </p:txBody>
      </p:sp>
    </p:spTree>
    <p:extLst>
      <p:ext uri="{BB962C8B-B14F-4D97-AF65-F5344CB8AC3E}">
        <p14:creationId xmlns:p14="http://schemas.microsoft.com/office/powerpoint/2010/main" val="158646410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39F2E9-5B96-43FD-9CA5-44B79C4CD8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Heat Checking &amp; Breeding</a:t>
            </a:r>
          </a:p>
        </p:txBody>
      </p:sp>
      <p:pic>
        <p:nvPicPr>
          <p:cNvPr id="4" name="Picture Placeholder 3">
            <a:extLst>
              <a:ext uri="{FF2B5EF4-FFF2-40B4-BE49-F238E27FC236}">
                <a16:creationId xmlns:a16="http://schemas.microsoft.com/office/drawing/2014/main" id="{1F7728EE-0D0D-4FA1-AE90-11498F902D75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4098" r="14098"/>
          <a:stretch>
            <a:fillRect/>
          </a:stretch>
        </p:blipFill>
        <p:spPr/>
      </p:pic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590D25B4-4628-414A-927E-278B4CD5ADDD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Manual lead</a:t>
            </a:r>
          </a:p>
          <a:p>
            <a:pPr lvl="1"/>
            <a:r>
              <a:rPr lang="en-US" dirty="0"/>
              <a:t>Carry a sorting board.</a:t>
            </a:r>
          </a:p>
          <a:p>
            <a:pPr lvl="1"/>
            <a:r>
              <a:rPr lang="en-US" dirty="0"/>
              <a:t>Never wrap the rope around your wrist.</a:t>
            </a:r>
          </a:p>
          <a:p>
            <a:endParaRPr lang="en-US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557550CA-D05F-4A20-91EC-AE0BE069F40E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dirty="0"/>
              <a:t>Hook up and lead the boar safely.</a:t>
            </a:r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73EBC463-FE39-4F5D-864A-2EEA2AE0BE0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Step 4</a:t>
            </a:r>
          </a:p>
        </p:txBody>
      </p:sp>
    </p:spTree>
    <p:extLst>
      <p:ext uri="{BB962C8B-B14F-4D97-AF65-F5344CB8AC3E}">
        <p14:creationId xmlns:p14="http://schemas.microsoft.com/office/powerpoint/2010/main" val="167881183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39F2E9-5B96-43FD-9CA5-44B79C4CD8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Heat Checking &amp; Breeding</a:t>
            </a:r>
          </a:p>
        </p:txBody>
      </p:sp>
      <p:pic>
        <p:nvPicPr>
          <p:cNvPr id="4" name="Picture Placeholder 3">
            <a:extLst>
              <a:ext uri="{FF2B5EF4-FFF2-40B4-BE49-F238E27FC236}">
                <a16:creationId xmlns:a16="http://schemas.microsoft.com/office/drawing/2014/main" id="{18225AEA-9BA8-4E93-9808-C4C41448A0EB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094" r="14094"/>
          <a:stretch>
            <a:fillRect/>
          </a:stretch>
        </p:blipFill>
        <p:spPr/>
      </p:pic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590D25B4-4628-414A-927E-278B4CD5ADDD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 lvl="0"/>
            <a:r>
              <a:rPr lang="en-US" dirty="0"/>
              <a:t>Boar bot</a:t>
            </a:r>
          </a:p>
          <a:p>
            <a:pPr lvl="1"/>
            <a:r>
              <a:rPr lang="en-US" dirty="0"/>
              <a:t>Use a well-fitted boar harness.</a:t>
            </a:r>
          </a:p>
          <a:p>
            <a:pPr lvl="2"/>
            <a:r>
              <a:rPr lang="en-US" dirty="0"/>
              <a:t>Check the boar regularly for signs of irritation under the harness.</a:t>
            </a:r>
          </a:p>
          <a:p>
            <a:pPr lvl="2"/>
            <a:r>
              <a:rPr lang="en-US" dirty="0"/>
              <a:t>Loosen harness as boar grows. </a:t>
            </a:r>
          </a:p>
          <a:p>
            <a:pPr lvl="1"/>
            <a:r>
              <a:rPr lang="en-US" dirty="0"/>
              <a:t>Tie the boar to the bottom rung to prevent tipping.</a:t>
            </a:r>
          </a:p>
          <a:p>
            <a:pPr lvl="1"/>
            <a:r>
              <a:rPr lang="en-US" dirty="0"/>
              <a:t>Stand behind the stall gate for protection while attaching the boar to the bot.</a:t>
            </a:r>
          </a:p>
          <a:p>
            <a:pPr lvl="1"/>
            <a:r>
              <a:rPr lang="en-US" dirty="0"/>
              <a:t>While standing behind the boar and boar bot, use the remote control to move the boar bot. </a:t>
            </a:r>
          </a:p>
          <a:p>
            <a:pPr lvl="0"/>
            <a:endParaRPr lang="en-US" dirty="0"/>
          </a:p>
          <a:p>
            <a:endParaRPr lang="en-US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142DB109-FB1D-4B8E-B153-AF3244C5A210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dirty="0"/>
              <a:t>Hook up and lead the boar safely.</a:t>
            </a:r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DB9254CF-F22D-4758-B023-74890F5DE3E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Step 4</a:t>
            </a:r>
          </a:p>
        </p:txBody>
      </p:sp>
    </p:spTree>
    <p:extLst>
      <p:ext uri="{BB962C8B-B14F-4D97-AF65-F5344CB8AC3E}">
        <p14:creationId xmlns:p14="http://schemas.microsoft.com/office/powerpoint/2010/main" val="254424180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39F2E9-5B96-43FD-9CA5-44B79C4CD8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Heat Checking &amp; Breeding</a:t>
            </a:r>
          </a:p>
        </p:txBody>
      </p:sp>
      <p:pic>
        <p:nvPicPr>
          <p:cNvPr id="4" name="Picture Placeholder 3">
            <a:extLst>
              <a:ext uri="{FF2B5EF4-FFF2-40B4-BE49-F238E27FC236}">
                <a16:creationId xmlns:a16="http://schemas.microsoft.com/office/drawing/2014/main" id="{70B47615-F2F5-49A7-8B6B-C64828321C6F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472" r="14472"/>
          <a:stretch>
            <a:fillRect/>
          </a:stretch>
        </p:blipFill>
        <p:spPr/>
      </p:pic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590D25B4-4628-414A-927E-278B4CD5ADDD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Boar cart</a:t>
            </a:r>
          </a:p>
          <a:p>
            <a:pPr lvl="1"/>
            <a:r>
              <a:rPr lang="en-US" dirty="0"/>
              <a:t>Use two people to load the boar.</a:t>
            </a:r>
          </a:p>
          <a:p>
            <a:pPr lvl="1"/>
            <a:r>
              <a:rPr lang="en-US" dirty="0"/>
              <a:t>Carry a sort board when loading or unloading the boar.</a:t>
            </a:r>
          </a:p>
          <a:p>
            <a:pPr lvl="1"/>
            <a:r>
              <a:rPr lang="en-US" dirty="0"/>
              <a:t>Bring the cart to the stall.</a:t>
            </a:r>
          </a:p>
          <a:p>
            <a:pPr lvl="1"/>
            <a:r>
              <a:rPr lang="en-US" dirty="0"/>
              <a:t>Block all escape routes, open the stall, and lead the boar directly into the cart.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0542E7F7-79F5-4920-9061-D4583CEAA216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dirty="0"/>
              <a:t>Hook up and lead the boar safely.</a:t>
            </a:r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BCA7D2ED-95BD-416E-9D84-0067AA3E42B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Step 4</a:t>
            </a:r>
          </a:p>
        </p:txBody>
      </p:sp>
    </p:spTree>
    <p:extLst>
      <p:ext uri="{BB962C8B-B14F-4D97-AF65-F5344CB8AC3E}">
        <p14:creationId xmlns:p14="http://schemas.microsoft.com/office/powerpoint/2010/main" val="192326920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39F2E9-5B96-43FD-9CA5-44B79C4CD8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Heat Checking &amp; Breeding</a:t>
            </a:r>
          </a:p>
        </p:txBody>
      </p:sp>
      <p:pic>
        <p:nvPicPr>
          <p:cNvPr id="4" name="Picture Placeholder 3">
            <a:extLst>
              <a:ext uri="{FF2B5EF4-FFF2-40B4-BE49-F238E27FC236}">
                <a16:creationId xmlns:a16="http://schemas.microsoft.com/office/drawing/2014/main" id="{CBDD045C-2723-4133-95FB-9DF8270472F8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916" r="13916"/>
          <a:stretch>
            <a:fillRect/>
          </a:stretch>
        </p:blipFill>
        <p:spPr/>
      </p:pic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590D25B4-4628-414A-927E-278B4CD5ADDD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42875" y="2160396"/>
            <a:ext cx="4789048" cy="4716853"/>
          </a:xfrm>
        </p:spPr>
        <p:txBody>
          <a:bodyPr>
            <a:normAutofit fontScale="77500" lnSpcReduction="20000"/>
          </a:bodyPr>
          <a:lstStyle/>
          <a:p>
            <a:pPr lvl="0"/>
            <a:r>
              <a:rPr lang="en-US" dirty="0"/>
              <a:t>Communicate your presence with gentle touch to avoid startling the females.</a:t>
            </a:r>
          </a:p>
          <a:p>
            <a:pPr lvl="0"/>
            <a:r>
              <a:rPr lang="en-US" dirty="0"/>
              <a:t>Encourage all sows to rise and interact with the boar.</a:t>
            </a:r>
          </a:p>
          <a:p>
            <a:r>
              <a:rPr lang="en-US" dirty="0"/>
              <a:t>Watch for pinch and trap points between the female and the stall. </a:t>
            </a:r>
          </a:p>
          <a:p>
            <a:r>
              <a:rPr lang="en-US" dirty="0"/>
              <a:t>Minor Corrections Underway</a:t>
            </a:r>
          </a:p>
          <a:p>
            <a:pPr lvl="0"/>
            <a:r>
              <a:rPr lang="en-US" dirty="0"/>
              <a:t>Visually assess for signs of heat.</a:t>
            </a:r>
          </a:p>
          <a:p>
            <a:pPr lvl="1"/>
            <a:r>
              <a:rPr lang="en-US" dirty="0"/>
              <a:t>Ears standing straight</a:t>
            </a:r>
          </a:p>
          <a:p>
            <a:pPr lvl="1"/>
            <a:r>
              <a:rPr lang="en-US" dirty="0"/>
              <a:t>Swollen vulva with mucous</a:t>
            </a:r>
          </a:p>
          <a:p>
            <a:pPr lvl="0"/>
            <a:r>
              <a:rPr lang="en-US" dirty="0"/>
              <a:t>Physically assess for signs of heat.</a:t>
            </a:r>
          </a:p>
          <a:p>
            <a:pPr lvl="1"/>
            <a:r>
              <a:rPr lang="en-US" dirty="0"/>
              <a:t>Apply pressure to her back</a:t>
            </a:r>
          </a:p>
          <a:p>
            <a:pPr lvl="1"/>
            <a:r>
              <a:rPr lang="en-US" dirty="0"/>
              <a:t>Nudge her flank</a:t>
            </a:r>
          </a:p>
          <a:p>
            <a:pPr lvl="1"/>
            <a:r>
              <a:rPr lang="en-US" dirty="0"/>
              <a:t>Rub her underline</a:t>
            </a:r>
          </a:p>
          <a:p>
            <a:pPr lvl="0"/>
            <a:r>
              <a:rPr lang="en-US" dirty="0"/>
              <a:t>Mark and record all females in heat.</a:t>
            </a:r>
          </a:p>
          <a:p>
            <a:pPr lvl="0"/>
            <a:r>
              <a:rPr lang="en-US" dirty="0"/>
              <a:t>When working in pens</a:t>
            </a:r>
          </a:p>
          <a:p>
            <a:pPr lvl="1"/>
            <a:r>
              <a:rPr lang="en-US" dirty="0"/>
              <a:t>Always carry a sort board.</a:t>
            </a:r>
          </a:p>
          <a:p>
            <a:pPr lvl="1"/>
            <a:r>
              <a:rPr lang="en-US" dirty="0"/>
              <a:t>Work in pairs when a boar will be giving shoulder to shoulder contact in the pens.</a:t>
            </a:r>
          </a:p>
          <a:p>
            <a:pPr lvl="1"/>
            <a:r>
              <a:rPr lang="en-US" dirty="0"/>
              <a:t>Keep your knees slightly bent.</a:t>
            </a:r>
          </a:p>
          <a:p>
            <a:pPr lvl="0"/>
            <a:endParaRPr lang="en-US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14AB180E-D361-4315-B816-2A11E5B87E1D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dirty="0"/>
              <a:t>Heat check.</a:t>
            </a:r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CBA7866B-CD7B-4CFC-B21A-C435F0637B6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Step 5</a:t>
            </a:r>
          </a:p>
        </p:txBody>
      </p:sp>
    </p:spTree>
    <p:extLst>
      <p:ext uri="{BB962C8B-B14F-4D97-AF65-F5344CB8AC3E}">
        <p14:creationId xmlns:p14="http://schemas.microsoft.com/office/powerpoint/2010/main" val="298053967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39F2E9-5B96-43FD-9CA5-44B79C4CD8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Heat Checking &amp; Breeding</a:t>
            </a:r>
          </a:p>
        </p:txBody>
      </p:sp>
      <p:pic>
        <p:nvPicPr>
          <p:cNvPr id="4" name="Picture Placeholder 3">
            <a:extLst>
              <a:ext uri="{FF2B5EF4-FFF2-40B4-BE49-F238E27FC236}">
                <a16:creationId xmlns:a16="http://schemas.microsoft.com/office/drawing/2014/main" id="{F194567F-E2AF-462C-BF1A-354036BB98D4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918" r="13918"/>
          <a:stretch>
            <a:fillRect/>
          </a:stretch>
        </p:blipFill>
        <p:spPr/>
      </p:pic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590D25B4-4628-414A-927E-278B4CD5ADDD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 lvl="0"/>
            <a:r>
              <a:rPr lang="en-US" dirty="0"/>
              <a:t>Watch for pinch points.</a:t>
            </a:r>
          </a:p>
          <a:p>
            <a:pPr lvl="0"/>
            <a:r>
              <a:rPr lang="en-US" dirty="0"/>
              <a:t>Avoid sticking your arms and hands between the body of the female and the bars of the stall.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14AB180E-D361-4315-B816-2A11E5B87E1D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dirty="0"/>
              <a:t>Breed sows and gilts found in heat.</a:t>
            </a:r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1A1996EA-6B03-4C03-BCA7-4723CD37DF0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Step 6</a:t>
            </a:r>
          </a:p>
        </p:txBody>
      </p:sp>
    </p:spTree>
    <p:extLst>
      <p:ext uri="{BB962C8B-B14F-4D97-AF65-F5344CB8AC3E}">
        <p14:creationId xmlns:p14="http://schemas.microsoft.com/office/powerpoint/2010/main" val="129077908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686</TotalTime>
  <Words>462</Words>
  <Application>Microsoft Office PowerPoint</Application>
  <PresentationFormat>Widescreen</PresentationFormat>
  <Paragraphs>77</Paragraphs>
  <Slides>9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4" baseType="lpstr">
      <vt:lpstr>Arial</vt:lpstr>
      <vt:lpstr>Arial Black</vt:lpstr>
      <vt:lpstr>Calibri</vt:lpstr>
      <vt:lpstr>Wingdings</vt:lpstr>
      <vt:lpstr>Office Theme</vt:lpstr>
      <vt:lpstr>Heat Checking &amp; Breeding</vt:lpstr>
      <vt:lpstr>Heat Checking &amp; Breeding</vt:lpstr>
      <vt:lpstr>Heat Checking &amp; Breeding</vt:lpstr>
      <vt:lpstr>Heat Checking &amp; Breeding</vt:lpstr>
      <vt:lpstr>Heat Checking &amp; Breeding</vt:lpstr>
      <vt:lpstr>Heat Checking &amp; Breeding</vt:lpstr>
      <vt:lpstr>Heat Checking &amp; Breeding</vt:lpstr>
      <vt:lpstr>Heat Checking &amp; Breeding</vt:lpstr>
      <vt:lpstr>Heat Checking &amp; Breeding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Tim Higgins</dc:creator>
  <cp:lastModifiedBy>Brent Reese</cp:lastModifiedBy>
  <cp:revision>42</cp:revision>
  <cp:lastPrinted>2019-01-18T18:40:15Z</cp:lastPrinted>
  <dcterms:created xsi:type="dcterms:W3CDTF">2018-11-29T21:09:34Z</dcterms:created>
  <dcterms:modified xsi:type="dcterms:W3CDTF">2019-02-15T15:53:58Z</dcterms:modified>
</cp:coreProperties>
</file>