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60" r:id="rId3"/>
    <p:sldId id="257" r:id="rId4"/>
    <p:sldId id="261" r:id="rId5"/>
    <p:sldId id="262" r:id="rId6"/>
    <p:sldId id="264" r:id="rId7"/>
    <p:sldId id="265" r:id="rId8"/>
    <p:sldId id="266" r:id="rId9"/>
    <p:sldId id="267" r:id="rId10"/>
    <p:sldId id="268" r:id="rId11"/>
    <p:sldId id="269" r:id="rId12"/>
    <p:sldId id="270" r:id="rId1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Probst Miller" initials="SPM" lastIdx="14" clrIdx="0">
    <p:extLst>
      <p:ext uri="{19B8F6BF-5375-455C-9EA6-DF929625EA0E}">
        <p15:presenceInfo xmlns:p15="http://schemas.microsoft.com/office/powerpoint/2012/main" userId="S-1-5-21-1919623519-3801086093-3975678671-1146" providerId="AD"/>
      </p:ext>
    </p:extLst>
  </p:cmAuthor>
  <p:cmAuthor id="2" name="Karen Hoare" initials="KH" lastIdx="3" clrIdx="1">
    <p:extLst>
      <p:ext uri="{19B8F6BF-5375-455C-9EA6-DF929625EA0E}">
        <p15:presenceInfo xmlns:p15="http://schemas.microsoft.com/office/powerpoint/2012/main" userId="S-1-5-21-497448293-280194978-1469997231-9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62A"/>
    <a:srgbClr val="5254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6" autoAdjust="0"/>
    <p:restoredTop sz="94712" autoAdjust="0"/>
  </p:normalViewPr>
  <p:slideViewPr>
    <p:cSldViewPr snapToGrid="0">
      <p:cViewPr varScale="1">
        <p:scale>
          <a:sx n="103" d="100"/>
          <a:sy n="103" d="100"/>
        </p:scale>
        <p:origin x="738"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05T11:45:40.743" idx="14">
    <p:pos x="7680" y="987"/>
    <p:text>They just commented on this image in the video. If we can make the mask cover his nostril, it will work.</p:text>
    <p:extLst>
      <p:ext uri="{C676402C-5697-4E1C-873F-D02D1690AC5C}">
        <p15:threadingInfo xmlns:p15="http://schemas.microsoft.com/office/powerpoint/2012/main" timeZoneBias="360"/>
      </p:ext>
    </p:extLst>
  </p:cm>
  <p:cm authorId="2" dt="2019-02-14T14:17:59.771" idx="1">
    <p:pos x="7680" y="1083"/>
    <p:text>Yes, please change if possible and in the SOP and checklists.</p:text>
    <p:extLst>
      <p:ext uri="{C676402C-5697-4E1C-873F-D02D1690AC5C}">
        <p15:threadingInfo xmlns:p15="http://schemas.microsoft.com/office/powerpoint/2012/main" timeZoneBias="360">
          <p15:parentCm authorId="1" idx="1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02-14T14:18:35.049" idx="2">
    <p:pos x="10" y="10"/>
    <p:text>Is it possible to crop so the pliers etc are clearer?</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EE8C110-6095-4E6E-BB10-3702A6C0B31F}" type="datetimeFigureOut">
              <a:rPr lang="en-US" smtClean="0"/>
              <a:t>2/22/2019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C86BC809-3E8C-402A-B7A1-29BFEBF883EC}" type="slidenum">
              <a:rPr lang="en-US" smtClean="0"/>
              <a:t>‹#›</a:t>
            </a:fld>
            <a:endParaRPr lang="en-US"/>
          </a:p>
        </p:txBody>
      </p:sp>
    </p:spTree>
    <p:extLst>
      <p:ext uri="{BB962C8B-B14F-4D97-AF65-F5344CB8AC3E}">
        <p14:creationId xmlns:p14="http://schemas.microsoft.com/office/powerpoint/2010/main" val="66861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BC809-3E8C-402A-B7A1-29BFEBF883EC}" type="slidenum">
              <a:rPr lang="en-US" smtClean="0"/>
              <a:t>4</a:t>
            </a:fld>
            <a:endParaRPr lang="en-US"/>
          </a:p>
        </p:txBody>
      </p:sp>
    </p:spTree>
    <p:extLst>
      <p:ext uri="{BB962C8B-B14F-4D97-AF65-F5344CB8AC3E}">
        <p14:creationId xmlns:p14="http://schemas.microsoft.com/office/powerpoint/2010/main" val="2472881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BC809-3E8C-402A-B7A1-29BFEBF883EC}" type="slidenum">
              <a:rPr lang="en-US" smtClean="0"/>
              <a:t>5</a:t>
            </a:fld>
            <a:endParaRPr lang="en-US"/>
          </a:p>
        </p:txBody>
      </p:sp>
    </p:spTree>
    <p:extLst>
      <p:ext uri="{BB962C8B-B14F-4D97-AF65-F5344CB8AC3E}">
        <p14:creationId xmlns:p14="http://schemas.microsoft.com/office/powerpoint/2010/main" val="24065918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D10E3-FA71-46F0-BE65-9A612617785E}"/>
              </a:ext>
            </a:extLst>
          </p:cNvPr>
          <p:cNvSpPr>
            <a:spLocks noGrp="1"/>
          </p:cNvSpPr>
          <p:nvPr>
            <p:ph type="ctrTitle"/>
          </p:nvPr>
        </p:nvSpPr>
        <p:spPr>
          <a:xfrm>
            <a:off x="6595353" y="2884514"/>
            <a:ext cx="4826402" cy="1133010"/>
          </a:xfrm>
        </p:spPr>
        <p:txBody>
          <a:bodyPr anchor="ctr"/>
          <a:lstStyle>
            <a:lvl1pPr algn="ctr">
              <a:defRPr sz="4800" b="1">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44065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3CBA-B405-47D5-95E8-3E276DF94B6B}"/>
              </a:ext>
            </a:extLst>
          </p:cNvPr>
          <p:cNvSpPr>
            <a:spLocks noGrp="1"/>
          </p:cNvSpPr>
          <p:nvPr>
            <p:ph type="title"/>
          </p:nvPr>
        </p:nvSpPr>
        <p:spPr>
          <a:xfrm>
            <a:off x="7645940" y="475227"/>
            <a:ext cx="3527306" cy="587141"/>
          </a:xfrm>
        </p:spPr>
        <p:txBody>
          <a:bodyPr anchor="ctr" anchorCtr="0"/>
          <a:lstStyle>
            <a:lvl1pPr>
              <a:defRPr sz="3600" b="1">
                <a:latin typeface="Arial" panose="020B0604020202020204" pitchFamily="34" charset="0"/>
                <a:cs typeface="Arial" panose="020B0604020202020204" pitchFamily="34" charset="0"/>
              </a:defRPr>
            </a:lvl1pPr>
          </a:lstStyle>
          <a:p>
            <a:endParaRPr lang="en-US" dirty="0"/>
          </a:p>
        </p:txBody>
      </p:sp>
      <p:sp>
        <p:nvSpPr>
          <p:cNvPr id="3" name="Picture Placeholder 2">
            <a:extLst>
              <a:ext uri="{FF2B5EF4-FFF2-40B4-BE49-F238E27FC236}">
                <a16:creationId xmlns:a16="http://schemas.microsoft.com/office/drawing/2014/main" id="{45D86192-B2BC-4A38-A7FA-02919423E2A9}"/>
              </a:ext>
            </a:extLst>
          </p:cNvPr>
          <p:cNvSpPr>
            <a:spLocks noGrp="1"/>
          </p:cNvSpPr>
          <p:nvPr>
            <p:ph type="pic" idx="1"/>
          </p:nvPr>
        </p:nvSpPr>
        <p:spPr>
          <a:xfrm>
            <a:off x="4931923" y="1567468"/>
            <a:ext cx="7259518" cy="53053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 Placeholder 9">
            <a:extLst>
              <a:ext uri="{FF2B5EF4-FFF2-40B4-BE49-F238E27FC236}">
                <a16:creationId xmlns:a16="http://schemas.microsoft.com/office/drawing/2014/main" id="{EAE756CD-83D5-42C7-957F-5D89328582CA}"/>
              </a:ext>
            </a:extLst>
          </p:cNvPr>
          <p:cNvSpPr>
            <a:spLocks noGrp="1"/>
          </p:cNvSpPr>
          <p:nvPr>
            <p:ph type="body" sz="quarter" idx="11"/>
          </p:nvPr>
        </p:nvSpPr>
        <p:spPr>
          <a:xfrm>
            <a:off x="142875" y="2309813"/>
            <a:ext cx="4669757" cy="4567436"/>
          </a:xfrm>
        </p:spPr>
        <p:txBody>
          <a:bodyPr/>
          <a:lstStyle>
            <a:lvl1pPr>
              <a:defRPr sz="2000">
                <a:latin typeface="Arial" panose="020B0604020202020204" pitchFamily="34" charset="0"/>
                <a:cs typeface="Arial" panose="020B0604020202020204" pitchFamily="34" charset="0"/>
              </a:defRPr>
            </a:lvl1pPr>
            <a:lvl2pPr marL="509588"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798513" indent="-228600">
              <a:buFont typeface="Wingdings" panose="05000000000000000000" pitchFamily="2" charset="2"/>
              <a:buChar char="§"/>
              <a:defRPr sz="1600">
                <a:latin typeface="Arial" panose="020B0604020202020204" pitchFamily="34" charset="0"/>
                <a:cs typeface="Arial" panose="020B0604020202020204" pitchFamily="34" charset="0"/>
              </a:defRPr>
            </a:lvl3pPr>
            <a:lvl4pPr marL="1087438" indent="-228600">
              <a:tabLst/>
              <a:defRPr sz="1400">
                <a:latin typeface="Arial" panose="020B0604020202020204" pitchFamily="34" charset="0"/>
                <a:cs typeface="Arial" panose="020B0604020202020204" pitchFamily="34" charset="0"/>
              </a:defRPr>
            </a:lvl4pPr>
            <a:lvl5pPr marL="1376363" indent="-228600">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D82D31-EC07-425E-8AE1-8A33F6852F6E}"/>
              </a:ext>
            </a:extLst>
          </p:cNvPr>
          <p:cNvSpPr>
            <a:spLocks noGrp="1"/>
          </p:cNvSpPr>
          <p:nvPr>
            <p:ph type="body" sz="quarter" idx="12"/>
          </p:nvPr>
        </p:nvSpPr>
        <p:spPr>
          <a:xfrm>
            <a:off x="1261555" y="1582997"/>
            <a:ext cx="3670367" cy="726816"/>
          </a:xfrm>
        </p:spPr>
        <p:txBody>
          <a:bodyPr anchor="ctr">
            <a:normAutofit/>
          </a:bodyPr>
          <a:lstStyle>
            <a:lvl1pPr marL="0" indent="0">
              <a:buNone/>
              <a:defRPr sz="1800">
                <a:solidFill>
                  <a:srgbClr val="52545C"/>
                </a:solidFill>
                <a:latin typeface="Arial Black" panose="020B0A04020102020204" pitchFamily="34" charset="0"/>
              </a:defRPr>
            </a:lvl1pPr>
          </a:lstStyle>
          <a:p>
            <a:pPr lvl="0"/>
            <a:endParaRPr lang="en-US" dirty="0"/>
          </a:p>
        </p:txBody>
      </p:sp>
      <p:sp>
        <p:nvSpPr>
          <p:cNvPr id="8" name="Text Placeholder 4">
            <a:extLst>
              <a:ext uri="{FF2B5EF4-FFF2-40B4-BE49-F238E27FC236}">
                <a16:creationId xmlns:a16="http://schemas.microsoft.com/office/drawing/2014/main" id="{D8D9DBA8-081D-4543-B12D-F2EB7B45C3AF}"/>
              </a:ext>
            </a:extLst>
          </p:cNvPr>
          <p:cNvSpPr>
            <a:spLocks noGrp="1"/>
          </p:cNvSpPr>
          <p:nvPr>
            <p:ph type="body" sz="quarter" idx="13"/>
          </p:nvPr>
        </p:nvSpPr>
        <p:spPr>
          <a:xfrm>
            <a:off x="103964" y="1567468"/>
            <a:ext cx="1267635" cy="742345"/>
          </a:xfrm>
        </p:spPr>
        <p:txBody>
          <a:bodyPr anchor="ctr">
            <a:normAutofit/>
          </a:bodyPr>
          <a:lstStyle>
            <a:lvl1pPr marL="0" indent="0">
              <a:buNone/>
              <a:defRPr sz="2000">
                <a:solidFill>
                  <a:srgbClr val="F8962A"/>
                </a:solidFill>
                <a:latin typeface="Arial Black" panose="020B0A04020102020204" pitchFamily="34" charset="0"/>
              </a:defRPr>
            </a:lvl1pPr>
          </a:lstStyle>
          <a:p>
            <a:pPr lvl="0"/>
            <a:endParaRPr lang="en-US" dirty="0"/>
          </a:p>
        </p:txBody>
      </p:sp>
    </p:spTree>
    <p:extLst>
      <p:ext uri="{BB962C8B-B14F-4D97-AF65-F5344CB8AC3E}">
        <p14:creationId xmlns:p14="http://schemas.microsoft.com/office/powerpoint/2010/main" val="3504075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2000" b="-1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6AA35E-8374-462F-A6A2-F1BE3E71080C}"/>
              </a:ext>
            </a:extLst>
          </p:cNvPr>
          <p:cNvSpPr>
            <a:spLocks noGrp="1"/>
          </p:cNvSpPr>
          <p:nvPr>
            <p:ph type="title"/>
          </p:nvPr>
        </p:nvSpPr>
        <p:spPr>
          <a:xfrm>
            <a:off x="7306574" y="136525"/>
            <a:ext cx="4804913" cy="47595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4CB89E7A-2E9A-41F9-9DB7-B3B6D9BF5D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603CB2-33A0-4312-87E5-F8DE49D82C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BFC29-6986-4B29-88B6-9BC8A2410E0C}" type="datetimeFigureOut">
              <a:rPr lang="en-US" smtClean="0"/>
              <a:t>2/22/2019</a:t>
            </a:fld>
            <a:endParaRPr lang="en-US"/>
          </a:p>
        </p:txBody>
      </p:sp>
      <p:sp>
        <p:nvSpPr>
          <p:cNvPr id="5" name="Footer Placeholder 4">
            <a:extLst>
              <a:ext uri="{FF2B5EF4-FFF2-40B4-BE49-F238E27FC236}">
                <a16:creationId xmlns:a16="http://schemas.microsoft.com/office/drawing/2014/main" id="{23716F03-CB0C-429B-B1AD-7D8CA223D6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8FC4A4-A9D0-4CC5-A8DC-76945C4F2B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409DE-9738-4624-AA6D-F2557ECBA8A0}" type="slidenum">
              <a:rPr lang="en-US" smtClean="0"/>
              <a:t>‹#›</a:t>
            </a:fld>
            <a:endParaRPr lang="en-US"/>
          </a:p>
        </p:txBody>
      </p:sp>
    </p:spTree>
    <p:extLst>
      <p:ext uri="{BB962C8B-B14F-4D97-AF65-F5344CB8AC3E}">
        <p14:creationId xmlns:p14="http://schemas.microsoft.com/office/powerpoint/2010/main" val="571622988"/>
      </p:ext>
    </p:extLst>
  </p:cSld>
  <p:clrMap bg1="lt1" tx1="dk1" bg2="lt2" tx2="dk2" accent1="accent1" accent2="accent2" accent3="accent3" accent4="accent4" accent5="accent5" accent6="accent6" hlink="hlink" folHlink="folHlink"/>
  <p:sldLayoutIdLst>
    <p:sldLayoutId id="2147483649" r:id="rId1"/>
    <p:sldLayoutId id="2147483657" r:id="rId2"/>
  </p:sldLayoutIdLst>
  <p:txStyles>
    <p:titleStyle>
      <a:lvl1pPr algn="ctr" defTabSz="914400" rtl="0" eaLnBrk="1" latinLnBrk="0" hangingPunct="1">
        <a:lnSpc>
          <a:spcPct val="90000"/>
        </a:lnSpc>
        <a:spcBef>
          <a:spcPct val="0"/>
        </a:spcBef>
        <a:buNone/>
        <a:defRPr sz="20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EA7412-4912-4D2B-8283-BBCA72D85866}"/>
              </a:ext>
            </a:extLst>
          </p:cNvPr>
          <p:cNvSpPr>
            <a:spLocks noGrp="1"/>
          </p:cNvSpPr>
          <p:nvPr>
            <p:ph type="ctrTitle"/>
          </p:nvPr>
        </p:nvSpPr>
        <p:spPr/>
        <p:txBody>
          <a:bodyPr/>
          <a:lstStyle/>
          <a:p>
            <a:r>
              <a:rPr lang="en-US" dirty="0"/>
              <a:t>Vaccinating &amp; Treating</a:t>
            </a:r>
          </a:p>
        </p:txBody>
      </p:sp>
    </p:spTree>
    <p:extLst>
      <p:ext uri="{BB962C8B-B14F-4D97-AF65-F5344CB8AC3E}">
        <p14:creationId xmlns:p14="http://schemas.microsoft.com/office/powerpoint/2010/main" val="3600523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FB05-81AF-491F-AC1C-BF145299F5E8}"/>
              </a:ext>
            </a:extLst>
          </p:cNvPr>
          <p:cNvSpPr>
            <a:spLocks noGrp="1"/>
          </p:cNvSpPr>
          <p:nvPr>
            <p:ph type="title"/>
          </p:nvPr>
        </p:nvSpPr>
        <p:spPr/>
        <p:txBody>
          <a:bodyPr/>
          <a:lstStyle/>
          <a:p>
            <a:r>
              <a:rPr lang="en-US" dirty="0"/>
              <a:t>Vaccinating &amp; Treating</a:t>
            </a:r>
          </a:p>
        </p:txBody>
      </p:sp>
      <p:sp>
        <p:nvSpPr>
          <p:cNvPr id="4" name="Text Placeholder 3">
            <a:extLst>
              <a:ext uri="{FF2B5EF4-FFF2-40B4-BE49-F238E27FC236}">
                <a16:creationId xmlns:a16="http://schemas.microsoft.com/office/drawing/2014/main" id="{792B1A12-AA95-4684-AB96-971F871B45C7}"/>
              </a:ext>
            </a:extLst>
          </p:cNvPr>
          <p:cNvSpPr>
            <a:spLocks noGrp="1"/>
          </p:cNvSpPr>
          <p:nvPr>
            <p:ph type="body" sz="quarter" idx="11"/>
          </p:nvPr>
        </p:nvSpPr>
        <p:spPr>
          <a:xfrm>
            <a:off x="142875" y="2507933"/>
            <a:ext cx="4789048" cy="4567436"/>
          </a:xfrm>
        </p:spPr>
        <p:txBody>
          <a:bodyPr>
            <a:normAutofit/>
          </a:bodyPr>
          <a:lstStyle/>
          <a:p>
            <a:pPr lvl="0"/>
            <a:r>
              <a:rPr lang="en-US" dirty="0"/>
              <a:t>Be mindful of pig movement. </a:t>
            </a:r>
          </a:p>
          <a:p>
            <a:pPr lvl="0"/>
            <a:r>
              <a:rPr lang="en-US" dirty="0"/>
              <a:t>If you or the pig you are injecting is bumped into, an accidental needle stick might occur. </a:t>
            </a:r>
          </a:p>
          <a:p>
            <a:pPr lvl="0"/>
            <a:r>
              <a:rPr lang="en-US" dirty="0"/>
              <a:t>Keep your knees slightly bent as you move through the pen.</a:t>
            </a:r>
          </a:p>
        </p:txBody>
      </p:sp>
      <p:sp>
        <p:nvSpPr>
          <p:cNvPr id="5" name="Text Placeholder 4">
            <a:extLst>
              <a:ext uri="{FF2B5EF4-FFF2-40B4-BE49-F238E27FC236}">
                <a16:creationId xmlns:a16="http://schemas.microsoft.com/office/drawing/2014/main" id="{47A2FABD-47A4-41EF-8F61-D8C6E0C730E8}"/>
              </a:ext>
            </a:extLst>
          </p:cNvPr>
          <p:cNvSpPr>
            <a:spLocks noGrp="1"/>
          </p:cNvSpPr>
          <p:nvPr>
            <p:ph type="body" sz="quarter" idx="12"/>
          </p:nvPr>
        </p:nvSpPr>
        <p:spPr>
          <a:xfrm>
            <a:off x="1261555" y="1582996"/>
            <a:ext cx="3670367" cy="992563"/>
          </a:xfrm>
        </p:spPr>
        <p:txBody>
          <a:bodyPr>
            <a:normAutofit/>
          </a:bodyPr>
          <a:lstStyle/>
          <a:p>
            <a:r>
              <a:rPr lang="en-US" sz="1700" dirty="0"/>
              <a:t>In nurseries or wean-to-market barns, use sort boards to crowd pigs.</a:t>
            </a:r>
          </a:p>
        </p:txBody>
      </p:sp>
      <p:sp>
        <p:nvSpPr>
          <p:cNvPr id="6" name="Text Placeholder 5">
            <a:extLst>
              <a:ext uri="{FF2B5EF4-FFF2-40B4-BE49-F238E27FC236}">
                <a16:creationId xmlns:a16="http://schemas.microsoft.com/office/drawing/2014/main" id="{8F7C0D75-4560-452E-ADB4-A788D0230273}"/>
              </a:ext>
            </a:extLst>
          </p:cNvPr>
          <p:cNvSpPr>
            <a:spLocks noGrp="1"/>
          </p:cNvSpPr>
          <p:nvPr>
            <p:ph type="body" sz="quarter" idx="13"/>
          </p:nvPr>
        </p:nvSpPr>
        <p:spPr>
          <a:xfrm>
            <a:off x="142875" y="1708104"/>
            <a:ext cx="1267635" cy="742345"/>
          </a:xfrm>
        </p:spPr>
        <p:txBody>
          <a:bodyPr/>
          <a:lstStyle/>
          <a:p>
            <a:r>
              <a:rPr lang="en-US" dirty="0"/>
              <a:t>Step 9</a:t>
            </a:r>
          </a:p>
        </p:txBody>
      </p:sp>
      <p:pic>
        <p:nvPicPr>
          <p:cNvPr id="10" name="Picture Placeholder 9">
            <a:extLst>
              <a:ext uri="{FF2B5EF4-FFF2-40B4-BE49-F238E27FC236}">
                <a16:creationId xmlns:a16="http://schemas.microsoft.com/office/drawing/2014/main" id="{575E2577-0CF7-42F2-AB8B-F724E2EAE6C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2916" r="12916"/>
          <a:stretch>
            <a:fillRect/>
          </a:stretch>
        </p:blipFill>
        <p:spPr/>
      </p:pic>
    </p:spTree>
    <p:extLst>
      <p:ext uri="{BB962C8B-B14F-4D97-AF65-F5344CB8AC3E}">
        <p14:creationId xmlns:p14="http://schemas.microsoft.com/office/powerpoint/2010/main" val="3851210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FB05-81AF-491F-AC1C-BF145299F5E8}"/>
              </a:ext>
            </a:extLst>
          </p:cNvPr>
          <p:cNvSpPr>
            <a:spLocks noGrp="1"/>
          </p:cNvSpPr>
          <p:nvPr>
            <p:ph type="title"/>
          </p:nvPr>
        </p:nvSpPr>
        <p:spPr/>
        <p:txBody>
          <a:bodyPr/>
          <a:lstStyle/>
          <a:p>
            <a:r>
              <a:rPr lang="en-US" dirty="0"/>
              <a:t>Vaccinating &amp; Treating</a:t>
            </a:r>
          </a:p>
        </p:txBody>
      </p:sp>
      <p:sp>
        <p:nvSpPr>
          <p:cNvPr id="4" name="Text Placeholder 3">
            <a:extLst>
              <a:ext uri="{FF2B5EF4-FFF2-40B4-BE49-F238E27FC236}">
                <a16:creationId xmlns:a16="http://schemas.microsoft.com/office/drawing/2014/main" id="{792B1A12-AA95-4684-AB96-971F871B45C7}"/>
              </a:ext>
            </a:extLst>
          </p:cNvPr>
          <p:cNvSpPr>
            <a:spLocks noGrp="1"/>
          </p:cNvSpPr>
          <p:nvPr>
            <p:ph type="body" sz="quarter" idx="11"/>
          </p:nvPr>
        </p:nvSpPr>
        <p:spPr/>
        <p:txBody>
          <a:bodyPr>
            <a:normAutofit/>
          </a:bodyPr>
          <a:lstStyle/>
          <a:p>
            <a:pPr lvl="0"/>
            <a:r>
              <a:rPr lang="en-US" dirty="0"/>
              <a:t>Refer to the National Pork Board’s </a:t>
            </a:r>
            <a:r>
              <a:rPr lang="en-US" i="1" dirty="0"/>
              <a:t>Needle Know-how</a:t>
            </a:r>
            <a:r>
              <a:rPr lang="en-US" dirty="0"/>
              <a:t> resources for further information.  </a:t>
            </a:r>
          </a:p>
        </p:txBody>
      </p:sp>
      <p:sp>
        <p:nvSpPr>
          <p:cNvPr id="5" name="Text Placeholder 4">
            <a:extLst>
              <a:ext uri="{FF2B5EF4-FFF2-40B4-BE49-F238E27FC236}">
                <a16:creationId xmlns:a16="http://schemas.microsoft.com/office/drawing/2014/main" id="{47A2FABD-47A4-41EF-8F61-D8C6E0C730E8}"/>
              </a:ext>
            </a:extLst>
          </p:cNvPr>
          <p:cNvSpPr>
            <a:spLocks noGrp="1"/>
          </p:cNvSpPr>
          <p:nvPr>
            <p:ph type="body" sz="quarter" idx="12"/>
          </p:nvPr>
        </p:nvSpPr>
        <p:spPr/>
        <p:txBody>
          <a:bodyPr>
            <a:normAutofit fontScale="92500" lnSpcReduction="10000"/>
          </a:bodyPr>
          <a:lstStyle/>
          <a:p>
            <a:r>
              <a:rPr lang="en-US" dirty="0"/>
              <a:t>When a needle breaks in a pig or a person, follow your farm’s protocol. </a:t>
            </a:r>
          </a:p>
        </p:txBody>
      </p:sp>
      <p:sp>
        <p:nvSpPr>
          <p:cNvPr id="6" name="Text Placeholder 5">
            <a:extLst>
              <a:ext uri="{FF2B5EF4-FFF2-40B4-BE49-F238E27FC236}">
                <a16:creationId xmlns:a16="http://schemas.microsoft.com/office/drawing/2014/main" id="{8F7C0D75-4560-452E-ADB4-A788D0230273}"/>
              </a:ext>
            </a:extLst>
          </p:cNvPr>
          <p:cNvSpPr>
            <a:spLocks noGrp="1"/>
          </p:cNvSpPr>
          <p:nvPr>
            <p:ph type="body" sz="quarter" idx="13"/>
          </p:nvPr>
        </p:nvSpPr>
        <p:spPr/>
        <p:txBody>
          <a:bodyPr/>
          <a:lstStyle/>
          <a:p>
            <a:r>
              <a:rPr lang="en-US" dirty="0"/>
              <a:t>Step 10</a:t>
            </a:r>
          </a:p>
        </p:txBody>
      </p:sp>
      <p:pic>
        <p:nvPicPr>
          <p:cNvPr id="10" name="Picture Placeholder 9">
            <a:extLst>
              <a:ext uri="{FF2B5EF4-FFF2-40B4-BE49-F238E27FC236}">
                <a16:creationId xmlns:a16="http://schemas.microsoft.com/office/drawing/2014/main" id="{29F31606-BBCF-4E23-B269-48ACFE3C31C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3519" r="13519"/>
          <a:stretch>
            <a:fillRect/>
          </a:stretch>
        </p:blipFill>
        <p:spPr/>
      </p:pic>
    </p:spTree>
    <p:extLst>
      <p:ext uri="{BB962C8B-B14F-4D97-AF65-F5344CB8AC3E}">
        <p14:creationId xmlns:p14="http://schemas.microsoft.com/office/powerpoint/2010/main" val="248959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FB05-81AF-491F-AC1C-BF145299F5E8}"/>
              </a:ext>
            </a:extLst>
          </p:cNvPr>
          <p:cNvSpPr>
            <a:spLocks noGrp="1"/>
          </p:cNvSpPr>
          <p:nvPr>
            <p:ph type="title"/>
          </p:nvPr>
        </p:nvSpPr>
        <p:spPr/>
        <p:txBody>
          <a:bodyPr/>
          <a:lstStyle/>
          <a:p>
            <a:r>
              <a:rPr lang="en-US" dirty="0"/>
              <a:t>Vaccinating &amp; Treating</a:t>
            </a:r>
          </a:p>
        </p:txBody>
      </p:sp>
      <p:pic>
        <p:nvPicPr>
          <p:cNvPr id="10" name="Picture Placeholder 9">
            <a:extLst>
              <a:ext uri="{FF2B5EF4-FFF2-40B4-BE49-F238E27FC236}">
                <a16:creationId xmlns:a16="http://schemas.microsoft.com/office/drawing/2014/main" id="{EFC040C3-EB35-4C27-A9E1-0498C79BCEE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5417" r="15417"/>
          <a:stretch>
            <a:fillRect/>
          </a:stretch>
        </p:blipFill>
        <p:spPr/>
      </p:pic>
      <p:sp>
        <p:nvSpPr>
          <p:cNvPr id="4" name="Text Placeholder 3">
            <a:extLst>
              <a:ext uri="{FF2B5EF4-FFF2-40B4-BE49-F238E27FC236}">
                <a16:creationId xmlns:a16="http://schemas.microsoft.com/office/drawing/2014/main" id="{792B1A12-AA95-4684-AB96-971F871B45C7}"/>
              </a:ext>
            </a:extLst>
          </p:cNvPr>
          <p:cNvSpPr>
            <a:spLocks noGrp="1"/>
          </p:cNvSpPr>
          <p:nvPr>
            <p:ph type="body" sz="quarter" idx="11"/>
          </p:nvPr>
        </p:nvSpPr>
        <p:spPr/>
        <p:txBody>
          <a:bodyPr>
            <a:normAutofit fontScale="92500" lnSpcReduction="20000"/>
          </a:bodyPr>
          <a:lstStyle/>
          <a:p>
            <a:pPr lvl="0"/>
            <a:r>
              <a:rPr lang="en-US" dirty="0"/>
              <a:t>Start your shift with hand and wrist stretches to prepare your muscles for the tasks at hand. </a:t>
            </a:r>
          </a:p>
          <a:p>
            <a:pPr lvl="0"/>
            <a:r>
              <a:rPr lang="en-US" dirty="0"/>
              <a:t>Job rotation and regular short breaks will allow muscles time to recover from overuse. </a:t>
            </a:r>
          </a:p>
          <a:p>
            <a:pPr lvl="0"/>
            <a:r>
              <a:rPr lang="en-US" dirty="0"/>
              <a:t>Try to alternate hands and maintain a neutral wrist position.</a:t>
            </a:r>
          </a:p>
          <a:p>
            <a:pPr lvl="0"/>
            <a:r>
              <a:rPr lang="en-US" dirty="0"/>
              <a:t>Improper lifting, bending or stooping frequently strains the muscles in the back.</a:t>
            </a:r>
          </a:p>
          <a:p>
            <a:pPr lvl="1"/>
            <a:r>
              <a:rPr lang="en-US" dirty="0"/>
              <a:t>Always lift with your knees and not your back. </a:t>
            </a:r>
          </a:p>
          <a:p>
            <a:pPr lvl="1"/>
            <a:r>
              <a:rPr lang="en-US" dirty="0"/>
              <a:t>Avoid twisting at the waist and hold the animal or other load close to the body. </a:t>
            </a:r>
          </a:p>
          <a:p>
            <a:pPr lvl="1"/>
            <a:r>
              <a:rPr lang="en-US" dirty="0"/>
              <a:t>Always allow plenty of time for your body to recover from physically demanding tasks.</a:t>
            </a:r>
          </a:p>
        </p:txBody>
      </p:sp>
      <p:sp>
        <p:nvSpPr>
          <p:cNvPr id="5" name="Text Placeholder 4">
            <a:extLst>
              <a:ext uri="{FF2B5EF4-FFF2-40B4-BE49-F238E27FC236}">
                <a16:creationId xmlns:a16="http://schemas.microsoft.com/office/drawing/2014/main" id="{47A2FABD-47A4-41EF-8F61-D8C6E0C730E8}"/>
              </a:ext>
            </a:extLst>
          </p:cNvPr>
          <p:cNvSpPr>
            <a:spLocks noGrp="1"/>
          </p:cNvSpPr>
          <p:nvPr>
            <p:ph type="body" sz="quarter" idx="12"/>
          </p:nvPr>
        </p:nvSpPr>
        <p:spPr/>
        <p:txBody>
          <a:bodyPr>
            <a:normAutofit/>
          </a:bodyPr>
          <a:lstStyle/>
          <a:p>
            <a:r>
              <a:rPr lang="en-US" sz="1700" dirty="0"/>
              <a:t>Prevent repetitive motion injury.</a:t>
            </a:r>
          </a:p>
        </p:txBody>
      </p:sp>
      <p:sp>
        <p:nvSpPr>
          <p:cNvPr id="6" name="Text Placeholder 5">
            <a:extLst>
              <a:ext uri="{FF2B5EF4-FFF2-40B4-BE49-F238E27FC236}">
                <a16:creationId xmlns:a16="http://schemas.microsoft.com/office/drawing/2014/main" id="{8F7C0D75-4560-452E-ADB4-A788D0230273}"/>
              </a:ext>
            </a:extLst>
          </p:cNvPr>
          <p:cNvSpPr>
            <a:spLocks noGrp="1"/>
          </p:cNvSpPr>
          <p:nvPr>
            <p:ph type="body" sz="quarter" idx="13"/>
          </p:nvPr>
        </p:nvSpPr>
        <p:spPr/>
        <p:txBody>
          <a:bodyPr/>
          <a:lstStyle/>
          <a:p>
            <a:r>
              <a:rPr lang="en-US" dirty="0"/>
              <a:t>Step 11</a:t>
            </a:r>
          </a:p>
        </p:txBody>
      </p:sp>
    </p:spTree>
    <p:extLst>
      <p:ext uri="{BB962C8B-B14F-4D97-AF65-F5344CB8AC3E}">
        <p14:creationId xmlns:p14="http://schemas.microsoft.com/office/powerpoint/2010/main" val="290516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DDC7EDE-051A-4501-8000-2043FB4E7BFA}"/>
              </a:ext>
            </a:extLst>
          </p:cNvPr>
          <p:cNvSpPr>
            <a:spLocks noGrp="1"/>
          </p:cNvSpPr>
          <p:nvPr>
            <p:ph type="title"/>
          </p:nvPr>
        </p:nvSpPr>
        <p:spPr/>
        <p:txBody>
          <a:bodyPr/>
          <a:lstStyle/>
          <a:p>
            <a:r>
              <a:rPr lang="en-US" dirty="0"/>
              <a:t>Vaccinating &amp; Treating</a:t>
            </a:r>
          </a:p>
        </p:txBody>
      </p:sp>
      <p:sp>
        <p:nvSpPr>
          <p:cNvPr id="6" name="Text Placeholder 5">
            <a:extLst>
              <a:ext uri="{FF2B5EF4-FFF2-40B4-BE49-F238E27FC236}">
                <a16:creationId xmlns:a16="http://schemas.microsoft.com/office/drawing/2014/main" id="{E23F77A6-5D8A-482F-80F2-A98BE6335867}"/>
              </a:ext>
            </a:extLst>
          </p:cNvPr>
          <p:cNvSpPr>
            <a:spLocks noGrp="1"/>
          </p:cNvSpPr>
          <p:nvPr>
            <p:ph type="body" sz="quarter" idx="12"/>
          </p:nvPr>
        </p:nvSpPr>
        <p:spPr>
          <a:xfrm>
            <a:off x="1261555" y="1582996"/>
            <a:ext cx="3670367" cy="1469161"/>
          </a:xfrm>
        </p:spPr>
        <p:txBody>
          <a:bodyPr>
            <a:normAutofit/>
          </a:bodyPr>
          <a:lstStyle/>
          <a:p>
            <a:r>
              <a:rPr lang="en-US" sz="1700" dirty="0"/>
              <a:t>Slow down and properly restrain animals to reduce risk of puncture injuries or lacerations to handlers and pigs.</a:t>
            </a:r>
          </a:p>
        </p:txBody>
      </p:sp>
      <p:sp>
        <p:nvSpPr>
          <p:cNvPr id="15" name="Text Placeholder 14">
            <a:extLst>
              <a:ext uri="{FF2B5EF4-FFF2-40B4-BE49-F238E27FC236}">
                <a16:creationId xmlns:a16="http://schemas.microsoft.com/office/drawing/2014/main" id="{B0C0505D-582C-40A0-980A-BD9E2E757705}"/>
              </a:ext>
            </a:extLst>
          </p:cNvPr>
          <p:cNvSpPr>
            <a:spLocks noGrp="1"/>
          </p:cNvSpPr>
          <p:nvPr>
            <p:ph type="body" sz="quarter" idx="13"/>
          </p:nvPr>
        </p:nvSpPr>
        <p:spPr/>
        <p:txBody>
          <a:bodyPr>
            <a:normAutofit/>
          </a:bodyPr>
          <a:lstStyle/>
          <a:p>
            <a:r>
              <a:rPr lang="en-US" dirty="0"/>
              <a:t>Step 1</a:t>
            </a:r>
          </a:p>
        </p:txBody>
      </p:sp>
      <p:pic>
        <p:nvPicPr>
          <p:cNvPr id="7" name="Picture Placeholder 6">
            <a:extLst>
              <a:ext uri="{FF2B5EF4-FFF2-40B4-BE49-F238E27FC236}">
                <a16:creationId xmlns:a16="http://schemas.microsoft.com/office/drawing/2014/main" id="{49574700-3EF1-4965-9702-9A1BD1CD56F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7044" r="17044"/>
          <a:stretch>
            <a:fillRect/>
          </a:stretch>
        </p:blipFill>
        <p:spPr/>
      </p:pic>
    </p:spTree>
    <p:extLst>
      <p:ext uri="{BB962C8B-B14F-4D97-AF65-F5344CB8AC3E}">
        <p14:creationId xmlns:p14="http://schemas.microsoft.com/office/powerpoint/2010/main" val="2328619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DDC7EDE-051A-4501-8000-2043FB4E7BFA}"/>
              </a:ext>
            </a:extLst>
          </p:cNvPr>
          <p:cNvSpPr>
            <a:spLocks noGrp="1"/>
          </p:cNvSpPr>
          <p:nvPr>
            <p:ph type="title"/>
          </p:nvPr>
        </p:nvSpPr>
        <p:spPr/>
        <p:txBody>
          <a:bodyPr/>
          <a:lstStyle/>
          <a:p>
            <a:r>
              <a:rPr lang="en-US" dirty="0"/>
              <a:t>Vaccinating &amp; Treating</a:t>
            </a:r>
          </a:p>
        </p:txBody>
      </p:sp>
      <p:sp>
        <p:nvSpPr>
          <p:cNvPr id="10" name="Text Placeholder 9">
            <a:extLst>
              <a:ext uri="{FF2B5EF4-FFF2-40B4-BE49-F238E27FC236}">
                <a16:creationId xmlns:a16="http://schemas.microsoft.com/office/drawing/2014/main" id="{353F52E1-E338-4031-A718-E1A14FEE3507}"/>
              </a:ext>
            </a:extLst>
          </p:cNvPr>
          <p:cNvSpPr>
            <a:spLocks noGrp="1"/>
          </p:cNvSpPr>
          <p:nvPr>
            <p:ph type="body" sz="half" idx="11"/>
          </p:nvPr>
        </p:nvSpPr>
        <p:spPr>
          <a:xfrm>
            <a:off x="142875" y="2309813"/>
            <a:ext cx="4604385" cy="4567436"/>
          </a:xfrm>
        </p:spPr>
        <p:txBody>
          <a:bodyPr>
            <a:normAutofit/>
          </a:bodyPr>
          <a:lstStyle/>
          <a:p>
            <a:pPr lvl="0"/>
            <a:r>
              <a:rPr lang="en-US" dirty="0"/>
              <a:t>Leave the cap on the needle until you are ready to inject the first pig.</a:t>
            </a:r>
          </a:p>
          <a:p>
            <a:pPr lvl="0"/>
            <a:r>
              <a:rPr lang="en-US" dirty="0"/>
              <a:t>Attach a needle guard to the syringe whenever possible.</a:t>
            </a:r>
          </a:p>
          <a:p>
            <a:pPr lvl="0"/>
            <a:r>
              <a:rPr lang="en-US" dirty="0"/>
              <a:t>Choose the correct size needle for the pig you are injecting. </a:t>
            </a:r>
          </a:p>
          <a:p>
            <a:pPr lvl="1"/>
            <a:r>
              <a:rPr lang="en-US" dirty="0"/>
              <a:t>Piglets, nursery pigs, market or finishing hogs, and breeding stock will all need different sizes of needles. Refer to your farm protocol or to the materials available at www.pork.org for additional information related to proper needle size.</a:t>
            </a:r>
          </a:p>
        </p:txBody>
      </p:sp>
      <p:sp>
        <p:nvSpPr>
          <p:cNvPr id="6" name="Text Placeholder 5">
            <a:extLst>
              <a:ext uri="{FF2B5EF4-FFF2-40B4-BE49-F238E27FC236}">
                <a16:creationId xmlns:a16="http://schemas.microsoft.com/office/drawing/2014/main" id="{E23F77A6-5D8A-482F-80F2-A98BE6335867}"/>
              </a:ext>
            </a:extLst>
          </p:cNvPr>
          <p:cNvSpPr>
            <a:spLocks noGrp="1"/>
          </p:cNvSpPr>
          <p:nvPr>
            <p:ph type="body" sz="quarter" idx="12"/>
          </p:nvPr>
        </p:nvSpPr>
        <p:spPr/>
        <p:txBody>
          <a:bodyPr>
            <a:normAutofit/>
          </a:bodyPr>
          <a:lstStyle/>
          <a:p>
            <a:r>
              <a:rPr lang="en-US" sz="1700" dirty="0"/>
              <a:t>Make safety a priority when working with needles.</a:t>
            </a:r>
          </a:p>
        </p:txBody>
      </p:sp>
      <p:sp>
        <p:nvSpPr>
          <p:cNvPr id="15" name="Text Placeholder 14">
            <a:extLst>
              <a:ext uri="{FF2B5EF4-FFF2-40B4-BE49-F238E27FC236}">
                <a16:creationId xmlns:a16="http://schemas.microsoft.com/office/drawing/2014/main" id="{B0C0505D-582C-40A0-980A-BD9E2E757705}"/>
              </a:ext>
            </a:extLst>
          </p:cNvPr>
          <p:cNvSpPr>
            <a:spLocks noGrp="1"/>
          </p:cNvSpPr>
          <p:nvPr>
            <p:ph type="body" sz="quarter" idx="13"/>
          </p:nvPr>
        </p:nvSpPr>
        <p:spPr/>
        <p:txBody>
          <a:bodyPr>
            <a:normAutofit/>
          </a:bodyPr>
          <a:lstStyle/>
          <a:p>
            <a:r>
              <a:rPr lang="en-US" dirty="0"/>
              <a:t>Step 2</a:t>
            </a:r>
          </a:p>
        </p:txBody>
      </p:sp>
      <p:pic>
        <p:nvPicPr>
          <p:cNvPr id="7" name="Picture Placeholder 6">
            <a:extLst>
              <a:ext uri="{FF2B5EF4-FFF2-40B4-BE49-F238E27FC236}">
                <a16:creationId xmlns:a16="http://schemas.microsoft.com/office/drawing/2014/main" id="{04DC9D06-FC00-4397-9841-F4FDD5CFCA6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103" r="6103"/>
          <a:stretch>
            <a:fillRect/>
          </a:stretch>
        </p:blipFill>
        <p:spPr/>
      </p:pic>
    </p:spTree>
    <p:extLst>
      <p:ext uri="{BB962C8B-B14F-4D97-AF65-F5344CB8AC3E}">
        <p14:creationId xmlns:p14="http://schemas.microsoft.com/office/powerpoint/2010/main" val="1982016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FB05-81AF-491F-AC1C-BF145299F5E8}"/>
              </a:ext>
            </a:extLst>
          </p:cNvPr>
          <p:cNvSpPr>
            <a:spLocks noGrp="1"/>
          </p:cNvSpPr>
          <p:nvPr>
            <p:ph type="title"/>
          </p:nvPr>
        </p:nvSpPr>
        <p:spPr/>
        <p:txBody>
          <a:bodyPr/>
          <a:lstStyle/>
          <a:p>
            <a:r>
              <a:rPr lang="en-US" dirty="0"/>
              <a:t>Vaccinating &amp; Treating</a:t>
            </a:r>
          </a:p>
        </p:txBody>
      </p:sp>
      <p:pic>
        <p:nvPicPr>
          <p:cNvPr id="8" name="Picture Placeholder 7">
            <a:extLst>
              <a:ext uri="{FF2B5EF4-FFF2-40B4-BE49-F238E27FC236}">
                <a16:creationId xmlns:a16="http://schemas.microsoft.com/office/drawing/2014/main" id="{A8A06099-C1FE-4EB2-B204-3836322242F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1547" r="11547"/>
          <a:stretch>
            <a:fillRect/>
          </a:stretch>
        </p:blipFill>
        <p:spPr/>
      </p:pic>
      <p:sp>
        <p:nvSpPr>
          <p:cNvPr id="4" name="Text Placeholder 3">
            <a:extLst>
              <a:ext uri="{FF2B5EF4-FFF2-40B4-BE49-F238E27FC236}">
                <a16:creationId xmlns:a16="http://schemas.microsoft.com/office/drawing/2014/main" id="{792B1A12-AA95-4684-AB96-971F871B45C7}"/>
              </a:ext>
            </a:extLst>
          </p:cNvPr>
          <p:cNvSpPr>
            <a:spLocks noGrp="1"/>
          </p:cNvSpPr>
          <p:nvPr>
            <p:ph type="body" sz="quarter" idx="11"/>
          </p:nvPr>
        </p:nvSpPr>
        <p:spPr>
          <a:xfrm>
            <a:off x="142875" y="2309813"/>
            <a:ext cx="4726305" cy="4567436"/>
          </a:xfrm>
        </p:spPr>
        <p:txBody>
          <a:bodyPr>
            <a:normAutofit fontScale="85000" lnSpcReduction="10000"/>
          </a:bodyPr>
          <a:lstStyle/>
          <a:p>
            <a:pPr lvl="0"/>
            <a:r>
              <a:rPr lang="en-US" dirty="0"/>
              <a:t>ALWAYS</a:t>
            </a:r>
          </a:p>
          <a:p>
            <a:pPr lvl="1"/>
            <a:r>
              <a:rPr lang="en-US" dirty="0"/>
              <a:t>Carry the syringe in your hand with the needle pointing towards the ground.</a:t>
            </a:r>
          </a:p>
          <a:p>
            <a:pPr lvl="1"/>
            <a:r>
              <a:rPr lang="en-US" dirty="0"/>
              <a:t>Use pliers to recap needles. </a:t>
            </a:r>
          </a:p>
          <a:p>
            <a:pPr lvl="1"/>
            <a:r>
              <a:rPr lang="en-US" dirty="0"/>
              <a:t>Discard used, bent, burred, or dirty needles. </a:t>
            </a:r>
          </a:p>
          <a:p>
            <a:pPr lvl="1"/>
            <a:r>
              <a:rPr lang="en-US" dirty="0"/>
              <a:t>Dispose of needles in an approved and properly labeled sharps container.</a:t>
            </a:r>
          </a:p>
          <a:p>
            <a:pPr lvl="1"/>
            <a:r>
              <a:rPr lang="en-US" dirty="0"/>
              <a:t>Report needle stick injuries to management and contact your health care provider if </a:t>
            </a:r>
            <a:r>
              <a:rPr lang="en-US" i="1" dirty="0"/>
              <a:t>you</a:t>
            </a:r>
            <a:r>
              <a:rPr lang="en-US" dirty="0"/>
              <a:t> have a needle stick injury.  </a:t>
            </a:r>
          </a:p>
          <a:p>
            <a:pPr lvl="1"/>
            <a:r>
              <a:rPr lang="en-US" dirty="0"/>
              <a:t>Follow your veterinarian’s instructions depending on the health at your farm and know your farm’s protocol for changing needles.</a:t>
            </a:r>
          </a:p>
          <a:p>
            <a:pPr lvl="0"/>
            <a:r>
              <a:rPr lang="en-US" dirty="0"/>
              <a:t>NEVER</a:t>
            </a:r>
          </a:p>
          <a:p>
            <a:pPr lvl="1"/>
            <a:r>
              <a:rPr lang="en-US" dirty="0"/>
              <a:t>Put uncapped needles or syringes in your pockets. </a:t>
            </a:r>
          </a:p>
          <a:p>
            <a:pPr lvl="1"/>
            <a:r>
              <a:rPr lang="en-US" dirty="0"/>
              <a:t>Reuse needles or attempt to straighten them.</a:t>
            </a:r>
          </a:p>
          <a:p>
            <a:pPr lvl="1"/>
            <a:r>
              <a:rPr lang="en-US" dirty="0"/>
              <a:t>Attempt to remove needles from sharps containers.</a:t>
            </a:r>
          </a:p>
          <a:p>
            <a:endParaRPr lang="en-US" dirty="0"/>
          </a:p>
        </p:txBody>
      </p:sp>
      <p:sp>
        <p:nvSpPr>
          <p:cNvPr id="5" name="Text Placeholder 4">
            <a:extLst>
              <a:ext uri="{FF2B5EF4-FFF2-40B4-BE49-F238E27FC236}">
                <a16:creationId xmlns:a16="http://schemas.microsoft.com/office/drawing/2014/main" id="{47A2FABD-47A4-41EF-8F61-D8C6E0C730E8}"/>
              </a:ext>
            </a:extLst>
          </p:cNvPr>
          <p:cNvSpPr>
            <a:spLocks noGrp="1"/>
          </p:cNvSpPr>
          <p:nvPr>
            <p:ph type="body" sz="quarter" idx="12"/>
          </p:nvPr>
        </p:nvSpPr>
        <p:spPr/>
        <p:txBody>
          <a:bodyPr>
            <a:normAutofit fontScale="92500" lnSpcReduction="10000"/>
          </a:bodyPr>
          <a:lstStyle/>
          <a:p>
            <a:r>
              <a:rPr lang="en-US" dirty="0"/>
              <a:t>Follow safety guidelines to keep yourself safe from accidental injections.</a:t>
            </a:r>
          </a:p>
        </p:txBody>
      </p:sp>
      <p:sp>
        <p:nvSpPr>
          <p:cNvPr id="6" name="Text Placeholder 5">
            <a:extLst>
              <a:ext uri="{FF2B5EF4-FFF2-40B4-BE49-F238E27FC236}">
                <a16:creationId xmlns:a16="http://schemas.microsoft.com/office/drawing/2014/main" id="{8F7C0D75-4560-452E-ADB4-A788D0230273}"/>
              </a:ext>
            </a:extLst>
          </p:cNvPr>
          <p:cNvSpPr>
            <a:spLocks noGrp="1"/>
          </p:cNvSpPr>
          <p:nvPr>
            <p:ph type="body" sz="quarter" idx="13"/>
          </p:nvPr>
        </p:nvSpPr>
        <p:spPr/>
        <p:txBody>
          <a:bodyPr/>
          <a:lstStyle/>
          <a:p>
            <a:r>
              <a:rPr lang="en-US" dirty="0"/>
              <a:t>Step 3</a:t>
            </a:r>
          </a:p>
        </p:txBody>
      </p:sp>
    </p:spTree>
    <p:extLst>
      <p:ext uri="{BB962C8B-B14F-4D97-AF65-F5344CB8AC3E}">
        <p14:creationId xmlns:p14="http://schemas.microsoft.com/office/powerpoint/2010/main" val="3672088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FB05-81AF-491F-AC1C-BF145299F5E8}"/>
              </a:ext>
            </a:extLst>
          </p:cNvPr>
          <p:cNvSpPr>
            <a:spLocks noGrp="1"/>
          </p:cNvSpPr>
          <p:nvPr>
            <p:ph type="title"/>
          </p:nvPr>
        </p:nvSpPr>
        <p:spPr/>
        <p:txBody>
          <a:bodyPr/>
          <a:lstStyle/>
          <a:p>
            <a:r>
              <a:rPr lang="en-US" dirty="0"/>
              <a:t>Vaccinating &amp; Treating</a:t>
            </a:r>
          </a:p>
        </p:txBody>
      </p:sp>
      <p:sp>
        <p:nvSpPr>
          <p:cNvPr id="4" name="Text Placeholder 3">
            <a:extLst>
              <a:ext uri="{FF2B5EF4-FFF2-40B4-BE49-F238E27FC236}">
                <a16:creationId xmlns:a16="http://schemas.microsoft.com/office/drawing/2014/main" id="{792B1A12-AA95-4684-AB96-971F871B45C7}"/>
              </a:ext>
            </a:extLst>
          </p:cNvPr>
          <p:cNvSpPr>
            <a:spLocks noGrp="1"/>
          </p:cNvSpPr>
          <p:nvPr>
            <p:ph type="body" sz="quarter" idx="11"/>
          </p:nvPr>
        </p:nvSpPr>
        <p:spPr/>
        <p:txBody>
          <a:bodyPr>
            <a:normAutofit/>
          </a:bodyPr>
          <a:lstStyle/>
          <a:p>
            <a:pPr lvl="0"/>
            <a:r>
              <a:rPr lang="en-US" dirty="0"/>
              <a:t>Inject in the neck muscle, behind the ear. </a:t>
            </a:r>
          </a:p>
          <a:p>
            <a:pPr lvl="0"/>
            <a:r>
              <a:rPr lang="en-US" dirty="0"/>
              <a:t>Do not inject in the ham or loin unless directed by your veterinarian. </a:t>
            </a:r>
          </a:p>
          <a:p>
            <a:pPr lvl="0"/>
            <a:r>
              <a:rPr lang="en-US" dirty="0"/>
              <a:t>Mark and record the pigs that have been treated or vaccinated to prevent over- or under-medicating, missing treatments or transporting to market before withdrawal time has been completed. </a:t>
            </a:r>
          </a:p>
          <a:p>
            <a:r>
              <a:rPr lang="en-US" dirty="0"/>
              <a:t>Improper administration of vaccinations or treatments endangers the health of the pig.</a:t>
            </a:r>
          </a:p>
        </p:txBody>
      </p:sp>
      <p:sp>
        <p:nvSpPr>
          <p:cNvPr id="5" name="Text Placeholder 4">
            <a:extLst>
              <a:ext uri="{FF2B5EF4-FFF2-40B4-BE49-F238E27FC236}">
                <a16:creationId xmlns:a16="http://schemas.microsoft.com/office/drawing/2014/main" id="{47A2FABD-47A4-41EF-8F61-D8C6E0C730E8}"/>
              </a:ext>
            </a:extLst>
          </p:cNvPr>
          <p:cNvSpPr>
            <a:spLocks noGrp="1"/>
          </p:cNvSpPr>
          <p:nvPr>
            <p:ph type="body" sz="quarter" idx="12"/>
          </p:nvPr>
        </p:nvSpPr>
        <p:spPr/>
        <p:txBody>
          <a:bodyPr>
            <a:normAutofit/>
          </a:bodyPr>
          <a:lstStyle/>
          <a:p>
            <a:r>
              <a:rPr lang="en-US" sz="1700" dirty="0"/>
              <a:t>Administer injections in the correct location.</a:t>
            </a:r>
          </a:p>
        </p:txBody>
      </p:sp>
      <p:sp>
        <p:nvSpPr>
          <p:cNvPr id="6" name="Text Placeholder 5">
            <a:extLst>
              <a:ext uri="{FF2B5EF4-FFF2-40B4-BE49-F238E27FC236}">
                <a16:creationId xmlns:a16="http://schemas.microsoft.com/office/drawing/2014/main" id="{8F7C0D75-4560-452E-ADB4-A788D0230273}"/>
              </a:ext>
            </a:extLst>
          </p:cNvPr>
          <p:cNvSpPr>
            <a:spLocks noGrp="1"/>
          </p:cNvSpPr>
          <p:nvPr>
            <p:ph type="body" sz="quarter" idx="13"/>
          </p:nvPr>
        </p:nvSpPr>
        <p:spPr/>
        <p:txBody>
          <a:bodyPr/>
          <a:lstStyle/>
          <a:p>
            <a:r>
              <a:rPr lang="en-US" dirty="0"/>
              <a:t>Step 4</a:t>
            </a:r>
          </a:p>
        </p:txBody>
      </p:sp>
      <p:pic>
        <p:nvPicPr>
          <p:cNvPr id="10" name="Picture Placeholder 9">
            <a:extLst>
              <a:ext uri="{FF2B5EF4-FFF2-40B4-BE49-F238E27FC236}">
                <a16:creationId xmlns:a16="http://schemas.microsoft.com/office/drawing/2014/main" id="{E0CAF52A-8939-49FD-BB7C-F15F8A93D2D7}"/>
              </a:ext>
            </a:extLst>
          </p:cNvPr>
          <p:cNvPicPr>
            <a:picLocks noGrp="1" noChangeAspect="1"/>
          </p:cNvPicPr>
          <p:nvPr>
            <p:ph type="pic" idx="1"/>
          </p:nvPr>
        </p:nvPicPr>
        <p:blipFill>
          <a:blip r:embed="rId3" cstate="hqprint">
            <a:extLst>
              <a:ext uri="{28A0092B-C50C-407E-A947-70E740481C1C}">
                <a14:useLocalDpi xmlns:a14="http://schemas.microsoft.com/office/drawing/2010/main" val="0"/>
              </a:ext>
            </a:extLst>
          </a:blip>
          <a:srcRect l="8217" r="8217"/>
          <a:stretch>
            <a:fillRect/>
          </a:stretch>
        </p:blipFill>
        <p:spPr/>
      </p:pic>
    </p:spTree>
    <p:extLst>
      <p:ext uri="{BB962C8B-B14F-4D97-AF65-F5344CB8AC3E}">
        <p14:creationId xmlns:p14="http://schemas.microsoft.com/office/powerpoint/2010/main" val="247801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FB05-81AF-491F-AC1C-BF145299F5E8}"/>
              </a:ext>
            </a:extLst>
          </p:cNvPr>
          <p:cNvSpPr>
            <a:spLocks noGrp="1"/>
          </p:cNvSpPr>
          <p:nvPr>
            <p:ph type="title"/>
          </p:nvPr>
        </p:nvSpPr>
        <p:spPr/>
        <p:txBody>
          <a:bodyPr/>
          <a:lstStyle/>
          <a:p>
            <a:r>
              <a:rPr lang="en-US" dirty="0"/>
              <a:t>Vaccinating &amp; Treating</a:t>
            </a:r>
          </a:p>
        </p:txBody>
      </p:sp>
      <p:sp>
        <p:nvSpPr>
          <p:cNvPr id="4" name="Text Placeholder 3">
            <a:extLst>
              <a:ext uri="{FF2B5EF4-FFF2-40B4-BE49-F238E27FC236}">
                <a16:creationId xmlns:a16="http://schemas.microsoft.com/office/drawing/2014/main" id="{792B1A12-AA95-4684-AB96-971F871B45C7}"/>
              </a:ext>
            </a:extLst>
          </p:cNvPr>
          <p:cNvSpPr>
            <a:spLocks noGrp="1"/>
          </p:cNvSpPr>
          <p:nvPr>
            <p:ph type="body" sz="quarter" idx="11"/>
          </p:nvPr>
        </p:nvSpPr>
        <p:spPr>
          <a:xfrm>
            <a:off x="103964" y="2560133"/>
            <a:ext cx="4665345" cy="4567436"/>
          </a:xfrm>
        </p:spPr>
        <p:txBody>
          <a:bodyPr>
            <a:normAutofit/>
          </a:bodyPr>
          <a:lstStyle/>
          <a:p>
            <a:pPr lvl="0"/>
            <a:r>
              <a:rPr lang="en-US" dirty="0"/>
              <a:t>Always retrieve any dropped needles.</a:t>
            </a:r>
          </a:p>
          <a:p>
            <a:pPr lvl="1"/>
            <a:r>
              <a:rPr lang="en-US" dirty="0"/>
              <a:t>Lost needles are sometimes found in the mouth, throat, or feet of pigs. </a:t>
            </a:r>
          </a:p>
          <a:p>
            <a:pPr lvl="0"/>
            <a:r>
              <a:rPr lang="en-US" dirty="0"/>
              <a:t>Count the number of needles you take into the barn and count the number of needles you take out of the barn. The number should always match. </a:t>
            </a:r>
          </a:p>
          <a:p>
            <a:pPr lvl="1"/>
            <a:r>
              <a:rPr lang="en-US" dirty="0"/>
              <a:t>Do not leave used needles in the barn.</a:t>
            </a:r>
          </a:p>
        </p:txBody>
      </p:sp>
      <p:sp>
        <p:nvSpPr>
          <p:cNvPr id="5" name="Text Placeholder 4">
            <a:extLst>
              <a:ext uri="{FF2B5EF4-FFF2-40B4-BE49-F238E27FC236}">
                <a16:creationId xmlns:a16="http://schemas.microsoft.com/office/drawing/2014/main" id="{47A2FABD-47A4-41EF-8F61-D8C6E0C730E8}"/>
              </a:ext>
            </a:extLst>
          </p:cNvPr>
          <p:cNvSpPr>
            <a:spLocks noGrp="1"/>
          </p:cNvSpPr>
          <p:nvPr>
            <p:ph type="body" sz="quarter" idx="12"/>
          </p:nvPr>
        </p:nvSpPr>
        <p:spPr>
          <a:xfrm>
            <a:off x="1261555" y="1582997"/>
            <a:ext cx="3670367" cy="1068763"/>
          </a:xfrm>
        </p:spPr>
        <p:txBody>
          <a:bodyPr>
            <a:normAutofit/>
          </a:bodyPr>
          <a:lstStyle/>
          <a:p>
            <a:r>
              <a:rPr lang="en-US" sz="1700" dirty="0"/>
              <a:t>Change needles frequently according to your farm’s protocol.</a:t>
            </a:r>
          </a:p>
        </p:txBody>
      </p:sp>
      <p:sp>
        <p:nvSpPr>
          <p:cNvPr id="6" name="Text Placeholder 5">
            <a:extLst>
              <a:ext uri="{FF2B5EF4-FFF2-40B4-BE49-F238E27FC236}">
                <a16:creationId xmlns:a16="http://schemas.microsoft.com/office/drawing/2014/main" id="{8F7C0D75-4560-452E-ADB4-A788D0230273}"/>
              </a:ext>
            </a:extLst>
          </p:cNvPr>
          <p:cNvSpPr>
            <a:spLocks noGrp="1"/>
          </p:cNvSpPr>
          <p:nvPr>
            <p:ph type="body" sz="quarter" idx="13"/>
          </p:nvPr>
        </p:nvSpPr>
        <p:spPr>
          <a:xfrm>
            <a:off x="157304" y="1746205"/>
            <a:ext cx="1267635" cy="742345"/>
          </a:xfrm>
        </p:spPr>
        <p:txBody>
          <a:bodyPr/>
          <a:lstStyle/>
          <a:p>
            <a:r>
              <a:rPr lang="en-US" dirty="0"/>
              <a:t>Step 5</a:t>
            </a:r>
          </a:p>
        </p:txBody>
      </p:sp>
      <p:pic>
        <p:nvPicPr>
          <p:cNvPr id="10" name="Picture Placeholder 9">
            <a:extLst>
              <a:ext uri="{FF2B5EF4-FFF2-40B4-BE49-F238E27FC236}">
                <a16:creationId xmlns:a16="http://schemas.microsoft.com/office/drawing/2014/main" id="{79863ACA-B3B8-4629-B1E6-7EC55EFCC2E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7002" r="17002"/>
          <a:stretch>
            <a:fillRect/>
          </a:stretch>
        </p:blipFill>
        <p:spPr/>
      </p:pic>
    </p:spTree>
    <p:extLst>
      <p:ext uri="{BB962C8B-B14F-4D97-AF65-F5344CB8AC3E}">
        <p14:creationId xmlns:p14="http://schemas.microsoft.com/office/powerpoint/2010/main" val="89310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FB05-81AF-491F-AC1C-BF145299F5E8}"/>
              </a:ext>
            </a:extLst>
          </p:cNvPr>
          <p:cNvSpPr>
            <a:spLocks noGrp="1"/>
          </p:cNvSpPr>
          <p:nvPr>
            <p:ph type="title"/>
          </p:nvPr>
        </p:nvSpPr>
        <p:spPr/>
        <p:txBody>
          <a:bodyPr/>
          <a:lstStyle/>
          <a:p>
            <a:r>
              <a:rPr lang="en-US" dirty="0"/>
              <a:t>Vaccinating &amp; Treating</a:t>
            </a:r>
          </a:p>
        </p:txBody>
      </p:sp>
      <p:pic>
        <p:nvPicPr>
          <p:cNvPr id="8" name="Picture Placeholder 7">
            <a:extLst>
              <a:ext uri="{FF2B5EF4-FFF2-40B4-BE49-F238E27FC236}">
                <a16:creationId xmlns:a16="http://schemas.microsoft.com/office/drawing/2014/main" id="{354A002E-D39D-47B1-8F9D-952BDC41706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7006" r="17006"/>
          <a:stretch>
            <a:fillRect/>
          </a:stretch>
        </p:blipFill>
        <p:spPr/>
      </p:pic>
      <p:sp>
        <p:nvSpPr>
          <p:cNvPr id="4" name="Text Placeholder 3">
            <a:extLst>
              <a:ext uri="{FF2B5EF4-FFF2-40B4-BE49-F238E27FC236}">
                <a16:creationId xmlns:a16="http://schemas.microsoft.com/office/drawing/2014/main" id="{792B1A12-AA95-4684-AB96-971F871B45C7}"/>
              </a:ext>
            </a:extLst>
          </p:cNvPr>
          <p:cNvSpPr>
            <a:spLocks noGrp="1"/>
          </p:cNvSpPr>
          <p:nvPr>
            <p:ph type="body" sz="quarter" idx="11"/>
          </p:nvPr>
        </p:nvSpPr>
        <p:spPr>
          <a:xfrm>
            <a:off x="103964" y="2751773"/>
            <a:ext cx="4789048" cy="4567436"/>
          </a:xfrm>
        </p:spPr>
        <p:txBody>
          <a:bodyPr>
            <a:normAutofit/>
          </a:bodyPr>
          <a:lstStyle/>
          <a:p>
            <a:pPr lvl="0"/>
            <a:r>
              <a:rPr lang="en-US" dirty="0"/>
              <a:t>Be aware of the stall bars. </a:t>
            </a:r>
          </a:p>
          <a:p>
            <a:pPr lvl="0"/>
            <a:r>
              <a:rPr lang="en-US" dirty="0"/>
              <a:t>Inject the sow and remove the syringe quickly. </a:t>
            </a:r>
          </a:p>
        </p:txBody>
      </p:sp>
      <p:sp>
        <p:nvSpPr>
          <p:cNvPr id="5" name="Text Placeholder 4">
            <a:extLst>
              <a:ext uri="{FF2B5EF4-FFF2-40B4-BE49-F238E27FC236}">
                <a16:creationId xmlns:a16="http://schemas.microsoft.com/office/drawing/2014/main" id="{47A2FABD-47A4-41EF-8F61-D8C6E0C730E8}"/>
              </a:ext>
            </a:extLst>
          </p:cNvPr>
          <p:cNvSpPr>
            <a:spLocks noGrp="1"/>
          </p:cNvSpPr>
          <p:nvPr>
            <p:ph type="body" sz="quarter" idx="12"/>
          </p:nvPr>
        </p:nvSpPr>
        <p:spPr>
          <a:xfrm>
            <a:off x="1261556" y="1666816"/>
            <a:ext cx="3670367" cy="1148097"/>
          </a:xfrm>
        </p:spPr>
        <p:txBody>
          <a:bodyPr>
            <a:normAutofit/>
          </a:bodyPr>
          <a:lstStyle/>
          <a:p>
            <a:r>
              <a:rPr lang="en-US" sz="1700" dirty="0"/>
              <a:t>When injecting sows in stalls, the stall itself is the only restraint you need. </a:t>
            </a:r>
          </a:p>
        </p:txBody>
      </p:sp>
      <p:sp>
        <p:nvSpPr>
          <p:cNvPr id="6" name="Text Placeholder 5">
            <a:extLst>
              <a:ext uri="{FF2B5EF4-FFF2-40B4-BE49-F238E27FC236}">
                <a16:creationId xmlns:a16="http://schemas.microsoft.com/office/drawing/2014/main" id="{8F7C0D75-4560-452E-ADB4-A788D0230273}"/>
              </a:ext>
            </a:extLst>
          </p:cNvPr>
          <p:cNvSpPr>
            <a:spLocks noGrp="1"/>
          </p:cNvSpPr>
          <p:nvPr>
            <p:ph type="body" sz="quarter" idx="13"/>
          </p:nvPr>
        </p:nvSpPr>
        <p:spPr>
          <a:xfrm>
            <a:off x="103964" y="1869691"/>
            <a:ext cx="1267635" cy="742345"/>
          </a:xfrm>
        </p:spPr>
        <p:txBody>
          <a:bodyPr/>
          <a:lstStyle/>
          <a:p>
            <a:r>
              <a:rPr lang="en-US" dirty="0"/>
              <a:t>Step 6</a:t>
            </a:r>
          </a:p>
        </p:txBody>
      </p:sp>
    </p:spTree>
    <p:extLst>
      <p:ext uri="{BB962C8B-B14F-4D97-AF65-F5344CB8AC3E}">
        <p14:creationId xmlns:p14="http://schemas.microsoft.com/office/powerpoint/2010/main" val="2293496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FB05-81AF-491F-AC1C-BF145299F5E8}"/>
              </a:ext>
            </a:extLst>
          </p:cNvPr>
          <p:cNvSpPr>
            <a:spLocks noGrp="1"/>
          </p:cNvSpPr>
          <p:nvPr>
            <p:ph type="title"/>
          </p:nvPr>
        </p:nvSpPr>
        <p:spPr/>
        <p:txBody>
          <a:bodyPr/>
          <a:lstStyle/>
          <a:p>
            <a:r>
              <a:rPr lang="en-US" dirty="0"/>
              <a:t>Vaccinating &amp; Treating</a:t>
            </a:r>
          </a:p>
        </p:txBody>
      </p:sp>
      <p:pic>
        <p:nvPicPr>
          <p:cNvPr id="8" name="Picture Placeholder 7">
            <a:extLst>
              <a:ext uri="{FF2B5EF4-FFF2-40B4-BE49-F238E27FC236}">
                <a16:creationId xmlns:a16="http://schemas.microsoft.com/office/drawing/2014/main" id="{78E57FBF-D3F6-4D97-8845-256F71C7960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6947" r="16947"/>
          <a:stretch>
            <a:fillRect/>
          </a:stretch>
        </p:blipFill>
        <p:spPr/>
      </p:pic>
      <p:sp>
        <p:nvSpPr>
          <p:cNvPr id="4" name="Text Placeholder 3">
            <a:extLst>
              <a:ext uri="{FF2B5EF4-FFF2-40B4-BE49-F238E27FC236}">
                <a16:creationId xmlns:a16="http://schemas.microsoft.com/office/drawing/2014/main" id="{792B1A12-AA95-4684-AB96-971F871B45C7}"/>
              </a:ext>
            </a:extLst>
          </p:cNvPr>
          <p:cNvSpPr>
            <a:spLocks noGrp="1"/>
          </p:cNvSpPr>
          <p:nvPr>
            <p:ph type="body" sz="quarter" idx="11"/>
          </p:nvPr>
        </p:nvSpPr>
        <p:spPr>
          <a:xfrm>
            <a:off x="142875" y="2819026"/>
            <a:ext cx="4789048" cy="4567436"/>
          </a:xfrm>
        </p:spPr>
        <p:txBody>
          <a:bodyPr>
            <a:normAutofit/>
          </a:bodyPr>
          <a:lstStyle/>
          <a:p>
            <a:pPr lvl="0"/>
            <a:r>
              <a:rPr lang="en-US" dirty="0"/>
              <a:t>Usually it is best to approach the sow from behind and inject quickly into the muscle of the neck without restraining her. </a:t>
            </a:r>
          </a:p>
          <a:p>
            <a:pPr lvl="0"/>
            <a:r>
              <a:rPr lang="en-US" dirty="0"/>
              <a:t>Keep your knees slightly bent while working in pens.</a:t>
            </a:r>
          </a:p>
          <a:p>
            <a:pPr lvl="0"/>
            <a:r>
              <a:rPr lang="en-US" dirty="0"/>
              <a:t>Sometimes it may be preferable to isolate a sow in a treatment pen and then administer the injection.</a:t>
            </a:r>
          </a:p>
        </p:txBody>
      </p:sp>
      <p:sp>
        <p:nvSpPr>
          <p:cNvPr id="5" name="Text Placeholder 4">
            <a:extLst>
              <a:ext uri="{FF2B5EF4-FFF2-40B4-BE49-F238E27FC236}">
                <a16:creationId xmlns:a16="http://schemas.microsoft.com/office/drawing/2014/main" id="{47A2FABD-47A4-41EF-8F61-D8C6E0C730E8}"/>
              </a:ext>
            </a:extLst>
          </p:cNvPr>
          <p:cNvSpPr>
            <a:spLocks noGrp="1"/>
          </p:cNvSpPr>
          <p:nvPr>
            <p:ph type="body" sz="quarter" idx="12"/>
          </p:nvPr>
        </p:nvSpPr>
        <p:spPr>
          <a:xfrm>
            <a:off x="1261555" y="1582996"/>
            <a:ext cx="3670367" cy="1327843"/>
          </a:xfrm>
        </p:spPr>
        <p:txBody>
          <a:bodyPr>
            <a:normAutofit/>
          </a:bodyPr>
          <a:lstStyle/>
          <a:p>
            <a:r>
              <a:rPr lang="en-US" sz="1700" dirty="0"/>
              <a:t>In group sow housing environments, administer injections with or without restraint.</a:t>
            </a:r>
          </a:p>
        </p:txBody>
      </p:sp>
      <p:sp>
        <p:nvSpPr>
          <p:cNvPr id="6" name="Text Placeholder 5">
            <a:extLst>
              <a:ext uri="{FF2B5EF4-FFF2-40B4-BE49-F238E27FC236}">
                <a16:creationId xmlns:a16="http://schemas.microsoft.com/office/drawing/2014/main" id="{8F7C0D75-4560-452E-ADB4-A788D0230273}"/>
              </a:ext>
            </a:extLst>
          </p:cNvPr>
          <p:cNvSpPr>
            <a:spLocks noGrp="1"/>
          </p:cNvSpPr>
          <p:nvPr>
            <p:ph type="body" sz="quarter" idx="13"/>
          </p:nvPr>
        </p:nvSpPr>
        <p:spPr>
          <a:xfrm>
            <a:off x="142875" y="1875744"/>
            <a:ext cx="1267635" cy="742345"/>
          </a:xfrm>
        </p:spPr>
        <p:txBody>
          <a:bodyPr/>
          <a:lstStyle/>
          <a:p>
            <a:r>
              <a:rPr lang="en-US" dirty="0"/>
              <a:t>Step 7</a:t>
            </a:r>
          </a:p>
        </p:txBody>
      </p:sp>
    </p:spTree>
    <p:extLst>
      <p:ext uri="{BB962C8B-B14F-4D97-AF65-F5344CB8AC3E}">
        <p14:creationId xmlns:p14="http://schemas.microsoft.com/office/powerpoint/2010/main" val="3600766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AFB05-81AF-491F-AC1C-BF145299F5E8}"/>
              </a:ext>
            </a:extLst>
          </p:cNvPr>
          <p:cNvSpPr>
            <a:spLocks noGrp="1"/>
          </p:cNvSpPr>
          <p:nvPr>
            <p:ph type="title"/>
          </p:nvPr>
        </p:nvSpPr>
        <p:spPr/>
        <p:txBody>
          <a:bodyPr/>
          <a:lstStyle/>
          <a:p>
            <a:r>
              <a:rPr lang="en-US" dirty="0"/>
              <a:t>Vaccinating &amp; Treating</a:t>
            </a:r>
          </a:p>
        </p:txBody>
      </p:sp>
      <p:sp>
        <p:nvSpPr>
          <p:cNvPr id="4" name="Text Placeholder 3">
            <a:extLst>
              <a:ext uri="{FF2B5EF4-FFF2-40B4-BE49-F238E27FC236}">
                <a16:creationId xmlns:a16="http://schemas.microsoft.com/office/drawing/2014/main" id="{792B1A12-AA95-4684-AB96-971F871B45C7}"/>
              </a:ext>
            </a:extLst>
          </p:cNvPr>
          <p:cNvSpPr>
            <a:spLocks noGrp="1"/>
          </p:cNvSpPr>
          <p:nvPr>
            <p:ph type="body" sz="quarter" idx="11"/>
          </p:nvPr>
        </p:nvSpPr>
        <p:spPr>
          <a:xfrm>
            <a:off x="142874" y="2614613"/>
            <a:ext cx="4680586" cy="4567436"/>
          </a:xfrm>
        </p:spPr>
        <p:txBody>
          <a:bodyPr>
            <a:normAutofit/>
          </a:bodyPr>
          <a:lstStyle/>
          <a:p>
            <a:pPr lvl="0"/>
            <a:r>
              <a:rPr lang="en-US" dirty="0"/>
              <a:t>If you step in the stall, use caution so you don’t slip in feces or placenta.</a:t>
            </a:r>
          </a:p>
          <a:p>
            <a:pPr lvl="0"/>
            <a:r>
              <a:rPr lang="en-US" dirty="0"/>
              <a:t>Pay attention to the sow, she may be protective of her pigs and might try to bite your hand or arm. </a:t>
            </a:r>
          </a:p>
          <a:p>
            <a:pPr lvl="0"/>
            <a:r>
              <a:rPr lang="en-US" dirty="0"/>
              <a:t>Squat down to lift the pigs, don’t bend at the waist and lift with your back. </a:t>
            </a:r>
          </a:p>
          <a:p>
            <a:pPr lvl="0"/>
            <a:r>
              <a:rPr lang="en-US" dirty="0"/>
              <a:t>If you are working from outside of the stall, don’t lean over the side and reach too far, this can also strain your back.</a:t>
            </a:r>
          </a:p>
        </p:txBody>
      </p:sp>
      <p:sp>
        <p:nvSpPr>
          <p:cNvPr id="5" name="Text Placeholder 4">
            <a:extLst>
              <a:ext uri="{FF2B5EF4-FFF2-40B4-BE49-F238E27FC236}">
                <a16:creationId xmlns:a16="http://schemas.microsoft.com/office/drawing/2014/main" id="{47A2FABD-47A4-41EF-8F61-D8C6E0C730E8}"/>
              </a:ext>
            </a:extLst>
          </p:cNvPr>
          <p:cNvSpPr>
            <a:spLocks noGrp="1"/>
          </p:cNvSpPr>
          <p:nvPr>
            <p:ph type="body" sz="quarter" idx="12"/>
          </p:nvPr>
        </p:nvSpPr>
        <p:spPr>
          <a:xfrm>
            <a:off x="1261555" y="1582997"/>
            <a:ext cx="3670367" cy="1031616"/>
          </a:xfrm>
        </p:spPr>
        <p:txBody>
          <a:bodyPr>
            <a:normAutofit/>
          </a:bodyPr>
          <a:lstStyle/>
          <a:p>
            <a:r>
              <a:rPr lang="en-US" sz="1700" dirty="0"/>
              <a:t>In farrowing barns, pick up the pigs to administer injections.</a:t>
            </a:r>
          </a:p>
        </p:txBody>
      </p:sp>
      <p:sp>
        <p:nvSpPr>
          <p:cNvPr id="6" name="Text Placeholder 5">
            <a:extLst>
              <a:ext uri="{FF2B5EF4-FFF2-40B4-BE49-F238E27FC236}">
                <a16:creationId xmlns:a16="http://schemas.microsoft.com/office/drawing/2014/main" id="{8F7C0D75-4560-452E-ADB4-A788D0230273}"/>
              </a:ext>
            </a:extLst>
          </p:cNvPr>
          <p:cNvSpPr>
            <a:spLocks noGrp="1"/>
          </p:cNvSpPr>
          <p:nvPr>
            <p:ph type="body" sz="quarter" idx="13"/>
          </p:nvPr>
        </p:nvSpPr>
        <p:spPr>
          <a:xfrm>
            <a:off x="142874" y="1727633"/>
            <a:ext cx="1267635" cy="742345"/>
          </a:xfrm>
        </p:spPr>
        <p:txBody>
          <a:bodyPr/>
          <a:lstStyle/>
          <a:p>
            <a:r>
              <a:rPr lang="en-US" dirty="0"/>
              <a:t>Step 8</a:t>
            </a:r>
          </a:p>
        </p:txBody>
      </p:sp>
      <p:pic>
        <p:nvPicPr>
          <p:cNvPr id="10" name="Picture Placeholder 9">
            <a:extLst>
              <a:ext uri="{FF2B5EF4-FFF2-40B4-BE49-F238E27FC236}">
                <a16:creationId xmlns:a16="http://schemas.microsoft.com/office/drawing/2014/main" id="{578CD1A3-0038-43EF-AE0C-88392432526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357" r="2357"/>
          <a:stretch>
            <a:fillRect/>
          </a:stretch>
        </p:blipFill>
        <p:spPr/>
      </p:pic>
    </p:spTree>
    <p:extLst>
      <p:ext uri="{BB962C8B-B14F-4D97-AF65-F5344CB8AC3E}">
        <p14:creationId xmlns:p14="http://schemas.microsoft.com/office/powerpoint/2010/main" val="3423970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935</TotalTime>
  <Words>723</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Wingdings</vt:lpstr>
      <vt:lpstr>Office Theme</vt:lpstr>
      <vt:lpstr>Vaccinating &amp; Treating</vt:lpstr>
      <vt:lpstr>Vaccinating &amp; Treating</vt:lpstr>
      <vt:lpstr>Vaccinating &amp; Treating</vt:lpstr>
      <vt:lpstr>Vaccinating &amp; Treating</vt:lpstr>
      <vt:lpstr>Vaccinating &amp; Treating</vt:lpstr>
      <vt:lpstr>Vaccinating &amp; Treating</vt:lpstr>
      <vt:lpstr>Vaccinating &amp; Treating</vt:lpstr>
      <vt:lpstr>Vaccinating &amp; Treating</vt:lpstr>
      <vt:lpstr>Vaccinating &amp; Treating</vt:lpstr>
      <vt:lpstr>Vaccinating &amp; Treating</vt:lpstr>
      <vt:lpstr>Vaccinating &amp; Treating</vt:lpstr>
      <vt:lpstr>Vaccinating &amp; Treating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Higgins</dc:creator>
  <cp:lastModifiedBy>AgCreate</cp:lastModifiedBy>
  <cp:revision>61</cp:revision>
  <cp:lastPrinted>2019-01-18T18:40:15Z</cp:lastPrinted>
  <dcterms:created xsi:type="dcterms:W3CDTF">2018-11-29T21:09:34Z</dcterms:created>
  <dcterms:modified xsi:type="dcterms:W3CDTF">2019-02-22T20:25:58Z</dcterms:modified>
</cp:coreProperties>
</file>